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7" r:id="rId8"/>
    <p:sldId id="269" r:id="rId9"/>
    <p:sldId id="270" r:id="rId10"/>
    <p:sldId id="271" r:id="rId11"/>
    <p:sldId id="272" r:id="rId12"/>
    <p:sldId id="273" r:id="rId13"/>
    <p:sldId id="274" r:id="rId14"/>
    <p:sldId id="268" r:id="rId15"/>
    <p:sldId id="263" r:id="rId16"/>
    <p:sldId id="260" r:id="rId17"/>
    <p:sldId id="261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2E186C3-0698-4471-98E6-13F9529BD467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2F3A21C-BCC4-4270-B22E-1EDC79D7ED9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708920"/>
            <a:ext cx="8568952" cy="1951857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0070C0"/>
                </a:solidFill>
              </a:rPr>
              <a:t>Фрезерування металу</a:t>
            </a:r>
            <a:endParaRPr lang="ru-RU" sz="6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692696"/>
            <a:ext cx="6400800" cy="622920"/>
          </a:xfrm>
        </p:spPr>
        <p:txBody>
          <a:bodyPr/>
          <a:lstStyle/>
          <a:p>
            <a:r>
              <a:rPr lang="uk-UA" dirty="0" smtClean="0"/>
              <a:t>Трудове навчання             8 клас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13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619472"/>
          </a:xfrm>
        </p:spPr>
        <p:txBody>
          <a:bodyPr/>
          <a:lstStyle/>
          <a:p>
            <a:r>
              <a:rPr lang="uk-UA" sz="3600" dirty="0" smtClean="0"/>
              <a:t>Призначення фрезерного верстата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1972816"/>
          </a:xfrm>
        </p:spPr>
        <p:txBody>
          <a:bodyPr/>
          <a:lstStyle/>
          <a:p>
            <a:r>
              <a:rPr lang="ru-RU" dirty="0" err="1">
                <a:solidFill>
                  <a:schemeClr val="tx1"/>
                </a:solidFill>
              </a:rPr>
              <a:t>Фрезерними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називають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верстати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які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застосовують</a:t>
            </a:r>
            <a:r>
              <a:rPr lang="ru-RU" dirty="0">
                <a:solidFill>
                  <a:schemeClr val="tx1"/>
                </a:solidFill>
              </a:rPr>
              <a:t> при </a:t>
            </a:r>
            <a:r>
              <a:rPr lang="ru-RU" dirty="0" err="1">
                <a:solidFill>
                  <a:schemeClr val="tx1"/>
                </a:solidFill>
              </a:rPr>
              <a:t>фрезеруванні</a:t>
            </a:r>
            <a:r>
              <a:rPr lang="ru-RU" dirty="0">
                <a:solidFill>
                  <a:schemeClr val="tx1"/>
                </a:solidFill>
              </a:rPr>
              <a:t> плоских, </a:t>
            </a:r>
            <a:r>
              <a:rPr lang="ru-RU" dirty="0" err="1">
                <a:solidFill>
                  <a:schemeClr val="tx1"/>
                </a:solidFill>
              </a:rPr>
              <a:t>фасонних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гвинтових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поверхонь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нарізуванні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шліців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різьби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зубів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зубчастих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коліс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утворенні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гвинтових</a:t>
            </a:r>
            <a:r>
              <a:rPr lang="ru-RU" dirty="0">
                <a:solidFill>
                  <a:schemeClr val="tx1"/>
                </a:solidFill>
              </a:rPr>
              <a:t> канавок </a:t>
            </a:r>
            <a:r>
              <a:rPr lang="ru-RU" dirty="0" err="1">
                <a:solidFill>
                  <a:schemeClr val="tx1"/>
                </a:solidFill>
              </a:rPr>
              <a:t>тощо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AutoShape 2" descr="Фрезерні верстати: охорона праці | Охорона прац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06" y="2852936"/>
            <a:ext cx="2978646" cy="3334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5" descr="Продати вертикально-фрезерний верстат 6Н10, 6Р10, 6Т10, 6М10 -  Вертикально-фрезерні верстати - ТОВ «Станкоцентр»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052" y="2852936"/>
            <a:ext cx="2416400" cy="331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СтанкоЦентр » Вертикально-фрезерный станок ВМ127М и оригинальные запчасти к  нем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452" y="2852935"/>
            <a:ext cx="2622555" cy="333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33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/>
              <a:t>Фрезерні</a:t>
            </a:r>
            <a:r>
              <a:rPr lang="ru-RU" sz="2000" dirty="0"/>
              <a:t> </a:t>
            </a:r>
            <a:r>
              <a:rPr lang="ru-RU" sz="2000" dirty="0" err="1"/>
              <a:t>верстати</a:t>
            </a:r>
            <a:r>
              <a:rPr lang="ru-RU" sz="2000" dirty="0"/>
              <a:t> </a:t>
            </a:r>
            <a:r>
              <a:rPr lang="ru-RU" sz="2000" dirty="0" err="1"/>
              <a:t>застосовують</a:t>
            </a:r>
            <a:r>
              <a:rPr lang="ru-RU" sz="2000" dirty="0"/>
              <a:t> для </a:t>
            </a:r>
            <a:r>
              <a:rPr lang="ru-RU" sz="2000" dirty="0" err="1"/>
              <a:t>виготовлення</a:t>
            </a:r>
            <a:r>
              <a:rPr lang="ru-RU" sz="2000" dirty="0"/>
              <a:t> деталей машин з плоскими </a:t>
            </a:r>
            <a:r>
              <a:rPr lang="ru-RU" sz="2000" dirty="0" err="1"/>
              <a:t>поверхнями</a:t>
            </a:r>
            <a:r>
              <a:rPr lang="ru-RU" sz="2000" dirty="0"/>
              <a:t>, пазами та </a:t>
            </a:r>
            <a:r>
              <a:rPr lang="ru-RU" sz="2000" dirty="0" err="1"/>
              <a:t>виступами</a:t>
            </a:r>
            <a:r>
              <a:rPr lang="ru-RU" sz="2000" dirty="0"/>
              <a:t>, </a:t>
            </a:r>
            <a:r>
              <a:rPr lang="ru-RU" sz="2000" dirty="0" err="1"/>
              <a:t>різьбовими</a:t>
            </a:r>
            <a:r>
              <a:rPr lang="ru-RU" sz="2000" dirty="0"/>
              <a:t> та </a:t>
            </a:r>
            <a:r>
              <a:rPr lang="ru-RU" sz="2000" dirty="0" err="1"/>
              <a:t>фасонними</a:t>
            </a:r>
            <a:r>
              <a:rPr lang="ru-RU" sz="2000" dirty="0"/>
              <a:t> </a:t>
            </a:r>
            <a:r>
              <a:rPr lang="ru-RU" sz="2000" dirty="0" err="1"/>
              <a:t>поверхнями</a:t>
            </a:r>
            <a:r>
              <a:rPr lang="ru-RU" sz="2000" dirty="0"/>
              <a:t>, </a:t>
            </a:r>
            <a:r>
              <a:rPr lang="ru-RU" sz="2000" dirty="0" err="1"/>
              <a:t>шліцами</a:t>
            </a:r>
            <a:r>
              <a:rPr lang="ru-RU" sz="2000" dirty="0"/>
              <a:t>, </a:t>
            </a:r>
            <a:r>
              <a:rPr lang="ru-RU" sz="2000" dirty="0" err="1"/>
              <a:t>фасонними</a:t>
            </a:r>
            <a:r>
              <a:rPr lang="ru-RU" sz="2000" dirty="0"/>
              <a:t> канавками </a:t>
            </a:r>
            <a:r>
              <a:rPr lang="ru-RU" sz="2000" dirty="0" err="1"/>
              <a:t>тощо</a:t>
            </a:r>
            <a:r>
              <a:rPr lang="ru-RU" sz="2000" dirty="0"/>
              <a:t>. </a:t>
            </a:r>
            <a:r>
              <a:rPr lang="ru-RU" sz="2000" dirty="0" err="1"/>
              <a:t>Залежно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різального</a:t>
            </a:r>
            <a:r>
              <a:rPr lang="ru-RU" sz="2000" dirty="0"/>
              <a:t> фрезерного </a:t>
            </a:r>
            <a:r>
              <a:rPr lang="ru-RU" sz="2000" dirty="0" err="1"/>
              <a:t>інструмента</a:t>
            </a:r>
            <a:r>
              <a:rPr lang="ru-RU" sz="2000" dirty="0"/>
              <a:t> </a:t>
            </a:r>
            <a:r>
              <a:rPr lang="ru-RU" sz="2000" dirty="0" err="1"/>
              <a:t>оброблювані</a:t>
            </a:r>
            <a:r>
              <a:rPr lang="ru-RU" sz="2000" dirty="0"/>
              <a:t> </a:t>
            </a:r>
            <a:r>
              <a:rPr lang="ru-RU" sz="2000" dirty="0" err="1"/>
              <a:t>поверхні</a:t>
            </a:r>
            <a:r>
              <a:rPr lang="ru-RU" sz="2000" dirty="0"/>
              <a:t> </a:t>
            </a:r>
            <a:r>
              <a:rPr lang="ru-RU" sz="2000" dirty="0" err="1"/>
              <a:t>набувають</a:t>
            </a:r>
            <a:r>
              <a:rPr lang="ru-RU" sz="2000" dirty="0"/>
              <a:t> </a:t>
            </a:r>
            <a:r>
              <a:rPr lang="ru-RU" sz="2000" dirty="0" err="1"/>
              <a:t>плоскої</a:t>
            </a:r>
            <a:r>
              <a:rPr lang="ru-RU" sz="2000" dirty="0"/>
              <a:t>, </a:t>
            </a:r>
            <a:r>
              <a:rPr lang="ru-RU" sz="2000" dirty="0" err="1"/>
              <a:t>фасонної</a:t>
            </a:r>
            <a:r>
              <a:rPr lang="ru-RU" sz="2000" dirty="0"/>
              <a:t> та </a:t>
            </a:r>
            <a:r>
              <a:rPr lang="ru-RU" sz="2000" dirty="0" err="1"/>
              <a:t>інших</a:t>
            </a:r>
            <a:r>
              <a:rPr lang="ru-RU" sz="2000" dirty="0"/>
              <a:t> форм, а </a:t>
            </a:r>
            <a:r>
              <a:rPr lang="ru-RU" sz="2000" dirty="0" err="1"/>
              <a:t>процес</a:t>
            </a:r>
            <a:r>
              <a:rPr lang="ru-RU" sz="2000" dirty="0"/>
              <a:t> </a:t>
            </a:r>
            <a:r>
              <a:rPr lang="ru-RU" sz="2000" dirty="0" err="1"/>
              <a:t>оброблення</a:t>
            </a:r>
            <a:r>
              <a:rPr lang="ru-RU" sz="2000" dirty="0"/>
              <a:t> </a:t>
            </a:r>
            <a:r>
              <a:rPr lang="ru-RU" sz="2000" dirty="0" err="1"/>
              <a:t>називають</a:t>
            </a:r>
            <a:r>
              <a:rPr lang="ru-RU" sz="2000" dirty="0"/>
              <a:t> </a:t>
            </a:r>
            <a:r>
              <a:rPr lang="ru-RU" sz="2000" dirty="0" err="1"/>
              <a:t>відповідно</a:t>
            </a:r>
            <a:r>
              <a:rPr lang="ru-RU" sz="2000" dirty="0"/>
              <a:t>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err="1" smtClean="0">
                <a:solidFill>
                  <a:srgbClr val="FF0000"/>
                </a:solidFill>
              </a:rPr>
              <a:t>фрезеруванням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площин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endParaRPr lang="ru-RU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000" dirty="0" err="1" smtClean="0">
                <a:solidFill>
                  <a:srgbClr val="FF0000"/>
                </a:solidFill>
              </a:rPr>
              <a:t>фрезеруванням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>
                <a:solidFill>
                  <a:srgbClr val="FF0000"/>
                </a:solidFill>
              </a:rPr>
              <a:t>канавок, </a:t>
            </a:r>
            <a:endParaRPr lang="ru-RU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000" dirty="0" err="1" smtClean="0">
                <a:solidFill>
                  <a:srgbClr val="FF0000"/>
                </a:solidFill>
              </a:rPr>
              <a:t>фрезеруванням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шліців</a:t>
            </a:r>
            <a:r>
              <a:rPr lang="ru-RU" sz="2000" dirty="0">
                <a:solidFill>
                  <a:srgbClr val="FF0000"/>
                </a:solidFill>
              </a:rPr>
              <a:t> і </a:t>
            </a:r>
            <a:r>
              <a:rPr lang="ru-RU" sz="2000" dirty="0" err="1" smtClean="0">
                <a:solidFill>
                  <a:srgbClr val="FF0000"/>
                </a:solidFill>
              </a:rPr>
              <a:t>прорізів</a:t>
            </a:r>
            <a:r>
              <a:rPr lang="ru-RU" sz="2000" dirty="0" smtClean="0">
                <a:solidFill>
                  <a:srgbClr val="FF0000"/>
                </a:solidFill>
              </a:rPr>
              <a:t>, </a:t>
            </a:r>
          </a:p>
          <a:p>
            <a:pPr marL="0" indent="0">
              <a:buNone/>
            </a:pPr>
            <a:r>
              <a:rPr lang="ru-RU" sz="2000" dirty="0" err="1" smtClean="0">
                <a:solidFill>
                  <a:srgbClr val="FF0000"/>
                </a:solidFill>
              </a:rPr>
              <a:t>фрезеруванням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фасонних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</a:rPr>
              <a:t>поверхонь</a:t>
            </a:r>
            <a:endParaRPr lang="ru-RU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000" dirty="0" err="1">
                <a:solidFill>
                  <a:srgbClr val="FF0000"/>
                </a:solidFill>
              </a:rPr>
              <a:t>в</a:t>
            </a:r>
            <a:r>
              <a:rPr lang="ru-RU" sz="2000" dirty="0" err="1" smtClean="0">
                <a:solidFill>
                  <a:srgbClr val="FF0000"/>
                </a:solidFill>
              </a:rPr>
              <a:t>ідрізування</a:t>
            </a:r>
            <a:r>
              <a:rPr lang="ru-RU" sz="2000" dirty="0" smtClean="0">
                <a:solidFill>
                  <a:srgbClr val="FF0000"/>
                </a:solidFill>
              </a:rPr>
              <a:t> заготовок </a:t>
            </a:r>
            <a:r>
              <a:rPr lang="ru-RU" sz="2000" dirty="0" err="1"/>
              <a:t>тощо</a:t>
            </a:r>
            <a:r>
              <a:rPr lang="ru-RU" sz="2000" dirty="0"/>
              <a:t>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95536" y="116632"/>
            <a:ext cx="8229600" cy="6194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uk-UA" sz="3600" smtClean="0"/>
              <a:t>Призначення фрезерного верстата</a:t>
            </a:r>
            <a:endParaRPr lang="ru-RU" sz="3600" dirty="0"/>
          </a:p>
        </p:txBody>
      </p:sp>
      <p:pic>
        <p:nvPicPr>
          <p:cNvPr id="2050" name="Picture 2" descr="Фрезерное дело. Фрезерование уступов и паз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91" y="5085182"/>
            <a:ext cx="3600400" cy="1648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Фрезерное дело. Фрезерование уступов и паз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91955"/>
            <a:ext cx="21240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Фрезерное дело. Фрезерование уступов и пазо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825092"/>
            <a:ext cx="1746180" cy="386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56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6" y="0"/>
            <a:ext cx="9031220" cy="907504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Будова горизонтально-фрезерного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effectLst/>
              </a:rPr>
              <a:t>верстата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2906" y="972560"/>
            <a:ext cx="4505598" cy="5756470"/>
          </a:xfrm>
          <a:solidFill>
            <a:srgbClr val="FFFFCC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1800" dirty="0" smtClean="0"/>
              <a:t>1 </a:t>
            </a:r>
            <a:r>
              <a:rPr lang="uk-UA" sz="1800" dirty="0" err="1" smtClean="0"/>
              <a:t>кнопко-пусковий</a:t>
            </a:r>
            <a:r>
              <a:rPr lang="uk-UA" sz="1800" dirty="0" smtClean="0"/>
              <a:t> пристрій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2 станина </a:t>
            </a:r>
          </a:p>
          <a:p>
            <a:pPr marL="0" indent="0">
              <a:buNone/>
            </a:pPr>
            <a:r>
              <a:rPr lang="ru-RU" sz="1800" dirty="0" smtClean="0"/>
              <a:t>З корпус </a:t>
            </a:r>
          </a:p>
          <a:p>
            <a:pPr marL="0" indent="0">
              <a:buNone/>
            </a:pPr>
            <a:r>
              <a:rPr lang="ru-RU" sz="1800" dirty="0" smtClean="0"/>
              <a:t>4 </a:t>
            </a:r>
            <a:r>
              <a:rPr lang="ru-RU" sz="1800" dirty="0" err="1" smtClean="0"/>
              <a:t>електро­двигун</a:t>
            </a:r>
            <a:r>
              <a:rPr lang="ru-RU" sz="1800" dirty="0" smtClean="0"/>
              <a:t> </a:t>
            </a:r>
          </a:p>
          <a:p>
            <a:pPr marL="0" indent="0">
              <a:buNone/>
            </a:pPr>
            <a:r>
              <a:rPr lang="ru-RU" sz="1800" dirty="0" smtClean="0"/>
              <a:t>5 </a:t>
            </a:r>
            <a:r>
              <a:rPr lang="ru-RU" sz="1800" dirty="0" err="1" smtClean="0"/>
              <a:t>клинопасова</a:t>
            </a:r>
            <a:r>
              <a:rPr lang="ru-RU" sz="1800" dirty="0" smtClean="0"/>
              <a:t> передача</a:t>
            </a:r>
          </a:p>
          <a:p>
            <a:pPr marL="0" indent="0">
              <a:buNone/>
            </a:pPr>
            <a:r>
              <a:rPr lang="uk-UA" sz="1800" dirty="0" smtClean="0"/>
              <a:t>6 рукоятка поздовжньої подачі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7 коробка </a:t>
            </a:r>
            <a:r>
              <a:rPr lang="ru-RU" sz="1800" dirty="0" err="1" smtClean="0"/>
              <a:t>швидкостей</a:t>
            </a:r>
            <a:endParaRPr lang="ru-RU" sz="1800" dirty="0" smtClean="0"/>
          </a:p>
          <a:p>
            <a:pPr marL="0" indent="0">
              <a:buNone/>
            </a:pPr>
            <a:r>
              <a:rPr lang="uk-UA" sz="1800" dirty="0" smtClean="0"/>
              <a:t>8 рукоятки перемикання швидкостей</a:t>
            </a:r>
          </a:p>
          <a:p>
            <a:pPr marL="0" indent="0">
              <a:buNone/>
            </a:pPr>
            <a:r>
              <a:rPr lang="uk-UA" sz="1800" dirty="0" smtClean="0"/>
              <a:t>9 вал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10 хобот </a:t>
            </a:r>
          </a:p>
          <a:p>
            <a:pPr marL="0" indent="0">
              <a:buNone/>
            </a:pPr>
            <a:r>
              <a:rPr lang="ru-RU" sz="1800" dirty="0" smtClean="0"/>
              <a:t>11 </a:t>
            </a:r>
            <a:r>
              <a:rPr lang="ru-RU" sz="1800" dirty="0" err="1" smtClean="0"/>
              <a:t>підвіска</a:t>
            </a:r>
            <a:r>
              <a:rPr lang="ru-RU" sz="1800" dirty="0" smtClean="0"/>
              <a:t> </a:t>
            </a:r>
          </a:p>
          <a:p>
            <a:pPr marL="0" indent="0">
              <a:buNone/>
            </a:pPr>
            <a:r>
              <a:rPr lang="uk-UA" sz="1800" dirty="0" smtClean="0"/>
              <a:t>12 лещата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13 </a:t>
            </a:r>
            <a:r>
              <a:rPr lang="ru-RU" sz="1800" dirty="0" err="1" smtClean="0"/>
              <a:t>робочий</a:t>
            </a:r>
            <a:r>
              <a:rPr lang="ru-RU" sz="1800" dirty="0" smtClean="0"/>
              <a:t> </a:t>
            </a:r>
            <a:r>
              <a:rPr lang="ru-RU" sz="1800" dirty="0" err="1" smtClean="0"/>
              <a:t>стіл</a:t>
            </a:r>
            <a:r>
              <a:rPr lang="ru-RU" sz="1800" dirty="0" smtClean="0"/>
              <a:t> </a:t>
            </a:r>
          </a:p>
          <a:p>
            <a:pPr marL="0" indent="0">
              <a:buNone/>
            </a:pPr>
            <a:r>
              <a:rPr lang="ru-RU" sz="1800" dirty="0" smtClean="0"/>
              <a:t>14 полозки </a:t>
            </a:r>
          </a:p>
          <a:p>
            <a:pPr marL="0" indent="0">
              <a:buNone/>
            </a:pPr>
            <a:r>
              <a:rPr lang="ru-RU" sz="1800" dirty="0" smtClean="0"/>
              <a:t>15 рукоятка </a:t>
            </a:r>
            <a:r>
              <a:rPr lang="ru-RU" sz="1800" dirty="0" err="1" smtClean="0"/>
              <a:t>поперечної</a:t>
            </a:r>
            <a:r>
              <a:rPr lang="ru-RU" sz="1800" dirty="0" smtClean="0"/>
              <a:t> </a:t>
            </a:r>
            <a:r>
              <a:rPr lang="ru-RU" sz="1800" dirty="0" err="1" smtClean="0"/>
              <a:t>подачі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16 кон­соль</a:t>
            </a:r>
          </a:p>
          <a:p>
            <a:pPr marL="0" indent="0">
              <a:buNone/>
            </a:pPr>
            <a:r>
              <a:rPr lang="uk-UA" sz="1800" dirty="0" smtClean="0"/>
              <a:t>17 рукоятка вертикальної подачі</a:t>
            </a:r>
            <a:endParaRPr lang="ru-RU" sz="1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72559"/>
            <a:ext cx="4423394" cy="57564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20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4833" y="116632"/>
            <a:ext cx="4287647" cy="1267544"/>
          </a:xfrm>
          <a:solidFill>
            <a:srgbClr val="FFFFCC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</a:rPr>
              <a:t>Кінематична схема фрезерного верстата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16044" y="1412776"/>
            <a:ext cx="4248472" cy="525513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За даною кінематичною схемою визначте, які види передач має фрезерний верстат?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Визначте діаметри ведучого та веденого шківів?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Чому дорівнює передаточне відношення ремінної передачі? </a:t>
            </a:r>
            <a:r>
              <a:rPr lang="en-US" b="1" dirty="0">
                <a:solidFill>
                  <a:srgbClr val="FF0000"/>
                </a:solidFill>
              </a:rPr>
              <a:t>i = </a:t>
            </a:r>
            <a:r>
              <a:rPr lang="en-US" b="1" dirty="0" smtClean="0">
                <a:solidFill>
                  <a:srgbClr val="FF0000"/>
                </a:solidFill>
              </a:rPr>
              <a:t>D</a:t>
            </a: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</a:rPr>
              <a:t>/D</a:t>
            </a:r>
            <a:r>
              <a:rPr lang="uk-UA" b="1" dirty="0">
                <a:solidFill>
                  <a:srgbClr val="FF0000"/>
                </a:solidFill>
              </a:rPr>
              <a:t>1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9" y="202986"/>
            <a:ext cx="4589484" cy="646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690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792088"/>
          </a:xfrm>
        </p:spPr>
        <p:txBody>
          <a:bodyPr/>
          <a:lstStyle/>
          <a:p>
            <a:r>
              <a:rPr lang="uk-UA" sz="2800" b="1" dirty="0" smtClean="0"/>
              <a:t>Інструмент при фрезеруванні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105723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Для </a:t>
            </a:r>
            <a:r>
              <a:rPr lang="ru-RU" sz="2000" dirty="0" err="1">
                <a:solidFill>
                  <a:schemeClr val="tx1"/>
                </a:solidFill>
              </a:rPr>
              <a:t>фрезерування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застосовують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фрези</a:t>
            </a:r>
            <a:r>
              <a:rPr lang="ru-RU" sz="2000" dirty="0">
                <a:solidFill>
                  <a:schemeClr val="tx1"/>
                </a:solidFill>
              </a:rPr>
              <a:t> — </a:t>
            </a:r>
            <a:r>
              <a:rPr lang="ru-RU" sz="2000" dirty="0" err="1">
                <a:solidFill>
                  <a:schemeClr val="tx1"/>
                </a:solidFill>
              </a:rPr>
              <a:t>багатолезовий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різальний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інструмент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кожен</a:t>
            </a:r>
            <a:r>
              <a:rPr lang="ru-RU" sz="2000" dirty="0">
                <a:solidFill>
                  <a:schemeClr val="tx1"/>
                </a:solidFill>
              </a:rPr>
              <a:t> зуб </a:t>
            </a:r>
            <a:r>
              <a:rPr lang="ru-RU" sz="2000" dirty="0" err="1">
                <a:solidFill>
                  <a:schemeClr val="tx1"/>
                </a:solidFill>
              </a:rPr>
              <a:t>якого</a:t>
            </a:r>
            <a:r>
              <a:rPr lang="ru-RU" sz="2000" dirty="0">
                <a:solidFill>
                  <a:schemeClr val="tx1"/>
                </a:solidFill>
              </a:rPr>
              <a:t> — </a:t>
            </a:r>
            <a:r>
              <a:rPr lang="ru-RU" sz="2000" dirty="0" err="1">
                <a:solidFill>
                  <a:schemeClr val="tx1"/>
                </a:solidFill>
              </a:rPr>
              <a:t>це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різець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Усі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різці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фрези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розташовані</a:t>
            </a:r>
            <a:r>
              <a:rPr lang="ru-RU" sz="2000" dirty="0">
                <a:solidFill>
                  <a:schemeClr val="tx1"/>
                </a:solidFill>
              </a:rPr>
              <a:t> по колу </a:t>
            </a:r>
            <a:r>
              <a:rPr lang="ru-RU" sz="2000" dirty="0" err="1">
                <a:solidFill>
                  <a:schemeClr val="tx1"/>
                </a:solidFill>
              </a:rPr>
              <a:t>циліндра</a:t>
            </a:r>
            <a:r>
              <a:rPr lang="ru-RU" sz="2000" dirty="0">
                <a:solidFill>
                  <a:schemeClr val="tx1"/>
                </a:solidFill>
              </a:rPr>
              <a:t> й </a:t>
            </a:r>
            <a:r>
              <a:rPr lang="ru-RU" sz="2000" dirty="0" err="1">
                <a:solidFill>
                  <a:schemeClr val="tx1"/>
                </a:solidFill>
              </a:rPr>
              <a:t>обертаються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навколо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його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осі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48879"/>
            <a:ext cx="8928992" cy="4220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0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208823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800" b="1" dirty="0"/>
              <a:t>1. </a:t>
            </a:r>
            <a:r>
              <a:rPr lang="ru-RU" sz="2800" b="1" dirty="0" err="1"/>
              <a:t>Дискові</a:t>
            </a:r>
            <a:r>
              <a:rPr lang="ru-RU" sz="2800" b="1" dirty="0"/>
              <a:t> </a:t>
            </a:r>
            <a:r>
              <a:rPr lang="ru-RU" sz="2800" b="1" dirty="0" err="1"/>
              <a:t>фрези</a:t>
            </a:r>
            <a:endParaRPr lang="ru-RU" sz="2800" dirty="0"/>
          </a:p>
          <a:p>
            <a:pPr marL="0" indent="0">
              <a:buNone/>
            </a:pPr>
            <a:r>
              <a:rPr lang="ru-RU" sz="2800" dirty="0" err="1"/>
              <a:t>Дискові</a:t>
            </a:r>
            <a:r>
              <a:rPr lang="ru-RU" sz="2800" dirty="0"/>
              <a:t> </a:t>
            </a:r>
            <a:r>
              <a:rPr lang="ru-RU" sz="2800" dirty="0" err="1"/>
              <a:t>фрези</a:t>
            </a:r>
            <a:r>
              <a:rPr lang="ru-RU" sz="2800" dirty="0"/>
              <a:t> </a:t>
            </a:r>
            <a:r>
              <a:rPr lang="ru-RU" sz="2800" dirty="0" err="1"/>
              <a:t>застосовуються</a:t>
            </a:r>
            <a:r>
              <a:rPr lang="ru-RU" sz="2800" dirty="0"/>
              <a:t> для </a:t>
            </a:r>
            <a:r>
              <a:rPr lang="ru-RU" sz="2800" dirty="0" err="1"/>
              <a:t>виконання</a:t>
            </a:r>
            <a:r>
              <a:rPr lang="ru-RU" sz="2800" dirty="0"/>
              <a:t> таких </a:t>
            </a:r>
            <a:r>
              <a:rPr lang="ru-RU" sz="2800" dirty="0" err="1"/>
              <a:t>фрезерних</a:t>
            </a:r>
            <a:r>
              <a:rPr lang="ru-RU" sz="2800" dirty="0"/>
              <a:t> </a:t>
            </a:r>
            <a:r>
              <a:rPr lang="ru-RU" sz="2800" dirty="0" err="1"/>
              <a:t>робіт</a:t>
            </a:r>
            <a:r>
              <a:rPr lang="ru-RU" sz="2800" dirty="0"/>
              <a:t>:</a:t>
            </a:r>
          </a:p>
          <a:p>
            <a:pPr marL="0" indent="0">
              <a:buNone/>
            </a:pPr>
            <a:r>
              <a:rPr lang="ru-RU" sz="2800" dirty="0"/>
              <a:t>• </a:t>
            </a:r>
            <a:r>
              <a:rPr lang="ru-RU" sz="2800" dirty="0" err="1"/>
              <a:t>обрізки</a:t>
            </a:r>
            <a:r>
              <a:rPr lang="ru-RU" sz="2800" dirty="0"/>
              <a:t> заготовок;</a:t>
            </a:r>
          </a:p>
          <a:p>
            <a:pPr marL="0" indent="0">
              <a:buNone/>
            </a:pPr>
            <a:r>
              <a:rPr lang="ru-RU" sz="2800" dirty="0"/>
              <a:t>• </a:t>
            </a:r>
            <a:r>
              <a:rPr lang="ru-RU" sz="2800" dirty="0" err="1"/>
              <a:t>вибірки</a:t>
            </a:r>
            <a:r>
              <a:rPr lang="ru-RU" sz="2800" dirty="0"/>
              <a:t> </a:t>
            </a:r>
            <a:r>
              <a:rPr lang="ru-RU" sz="2800" dirty="0" err="1"/>
              <a:t>металу</a:t>
            </a:r>
            <a:r>
              <a:rPr lang="ru-RU" sz="2800" dirty="0"/>
              <a:t>;</a:t>
            </a:r>
          </a:p>
          <a:p>
            <a:pPr marL="0" indent="0">
              <a:buNone/>
            </a:pPr>
            <a:r>
              <a:rPr lang="ru-RU" sz="2800" dirty="0"/>
              <a:t>• </a:t>
            </a:r>
            <a:r>
              <a:rPr lang="ru-RU" sz="2800" dirty="0" err="1"/>
              <a:t>прорізання</a:t>
            </a:r>
            <a:r>
              <a:rPr lang="ru-RU" sz="2800" dirty="0"/>
              <a:t> </a:t>
            </a:r>
            <a:r>
              <a:rPr lang="ru-RU" sz="2800" dirty="0" err="1"/>
              <a:t>пазів</a:t>
            </a:r>
            <a:endParaRPr lang="ru-RU" sz="2800" dirty="0"/>
          </a:p>
          <a:p>
            <a:pPr marL="0" indent="0">
              <a:buNone/>
            </a:pPr>
            <a:r>
              <a:rPr lang="ru-RU" sz="2800" dirty="0"/>
              <a:t>• </a:t>
            </a:r>
            <a:r>
              <a:rPr lang="ru-RU" sz="2800" dirty="0" err="1"/>
              <a:t>зняття</a:t>
            </a:r>
            <a:r>
              <a:rPr lang="ru-RU" sz="2800" dirty="0"/>
              <a:t> фасок і т.д.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84984"/>
            <a:ext cx="3975348" cy="321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96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1728192"/>
          </a:xfrm>
        </p:spPr>
        <p:txBody>
          <a:bodyPr>
            <a:normAutofit fontScale="85000" lnSpcReduction="20000"/>
          </a:bodyPr>
          <a:lstStyle/>
          <a:p>
            <a:r>
              <a:rPr lang="ru-RU" sz="2800" b="1" dirty="0"/>
              <a:t>2. </a:t>
            </a:r>
            <a:r>
              <a:rPr lang="ru-RU" sz="2800" b="1" dirty="0" err="1"/>
              <a:t>Торцеві</a:t>
            </a:r>
            <a:r>
              <a:rPr lang="ru-RU" sz="2800" b="1" dirty="0"/>
              <a:t> </a:t>
            </a:r>
            <a:r>
              <a:rPr lang="ru-RU" sz="2800" b="1" dirty="0" err="1"/>
              <a:t>фрези</a:t>
            </a:r>
            <a:endParaRPr lang="ru-RU" sz="2800" dirty="0"/>
          </a:p>
          <a:p>
            <a:r>
              <a:rPr lang="ru-RU" sz="2800" dirty="0" err="1"/>
              <a:t>Застосовуються</a:t>
            </a:r>
            <a:r>
              <a:rPr lang="ru-RU" sz="2800" dirty="0"/>
              <a:t> для </a:t>
            </a:r>
            <a:r>
              <a:rPr lang="ru-RU" sz="2800" dirty="0" err="1"/>
              <a:t>обробки</a:t>
            </a:r>
            <a:r>
              <a:rPr lang="ru-RU" sz="2800" dirty="0"/>
              <a:t> деталей з плоскими і </a:t>
            </a:r>
            <a:r>
              <a:rPr lang="ru-RU" sz="2800" dirty="0" err="1"/>
              <a:t>ступінчастими</a:t>
            </a:r>
            <a:r>
              <a:rPr lang="ru-RU" sz="2800" dirty="0"/>
              <a:t> </a:t>
            </a:r>
            <a:r>
              <a:rPr lang="ru-RU" sz="2800" dirty="0" err="1"/>
              <a:t>поверхнями</a:t>
            </a:r>
            <a:r>
              <a:rPr lang="ru-RU" sz="2800" dirty="0"/>
              <a:t>. </a:t>
            </a:r>
            <a:r>
              <a:rPr lang="ru-RU" sz="2800" dirty="0" err="1"/>
              <a:t>Інструмент</a:t>
            </a:r>
            <a:r>
              <a:rPr lang="ru-RU" sz="2800" dirty="0"/>
              <a:t> </a:t>
            </a:r>
            <a:r>
              <a:rPr lang="ru-RU" sz="2800" dirty="0" err="1"/>
              <a:t>виставляється</a:t>
            </a:r>
            <a:r>
              <a:rPr lang="ru-RU" sz="2800" dirty="0"/>
              <a:t> так, </a:t>
            </a:r>
            <a:r>
              <a:rPr lang="ru-RU" sz="2800" dirty="0" err="1"/>
              <a:t>щоб</a:t>
            </a:r>
            <a:r>
              <a:rPr lang="ru-RU" sz="2800" dirty="0"/>
              <a:t> </a:t>
            </a:r>
            <a:r>
              <a:rPr lang="ru-RU" sz="2800" dirty="0" err="1"/>
              <a:t>його</a:t>
            </a:r>
            <a:r>
              <a:rPr lang="ru-RU" sz="2800" dirty="0"/>
              <a:t> </a:t>
            </a:r>
            <a:r>
              <a:rPr lang="ru-RU" sz="2800" dirty="0" err="1"/>
              <a:t>поздовжня</a:t>
            </a:r>
            <a:r>
              <a:rPr lang="ru-RU" sz="2800" dirty="0"/>
              <a:t> </a:t>
            </a:r>
            <a:r>
              <a:rPr lang="ru-RU" sz="2800" dirty="0" err="1"/>
              <a:t>вісь</a:t>
            </a:r>
            <a:r>
              <a:rPr lang="ru-RU" sz="2800" dirty="0"/>
              <a:t> </a:t>
            </a:r>
            <a:r>
              <a:rPr lang="ru-RU" sz="2800" dirty="0" err="1"/>
              <a:t>була</a:t>
            </a:r>
            <a:r>
              <a:rPr lang="ru-RU" sz="2800" dirty="0"/>
              <a:t> перпендикулярна </a:t>
            </a:r>
            <a:r>
              <a:rPr lang="ru-RU" sz="2800" dirty="0" err="1"/>
              <a:t>оброблюваної</a:t>
            </a:r>
            <a:r>
              <a:rPr lang="ru-RU" sz="2800" dirty="0"/>
              <a:t> </a:t>
            </a:r>
            <a:r>
              <a:rPr lang="ru-RU" sz="2800" dirty="0" err="1"/>
              <a:t>поверхні</a:t>
            </a:r>
            <a:r>
              <a:rPr lang="ru-RU" sz="2800" dirty="0"/>
              <a:t>.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95936"/>
            <a:ext cx="34766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410224"/>
            <a:ext cx="2590800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9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1872208"/>
          </a:xfrm>
        </p:spPr>
        <p:txBody>
          <a:bodyPr>
            <a:normAutofit fontScale="85000" lnSpcReduction="10000"/>
          </a:bodyPr>
          <a:lstStyle/>
          <a:p>
            <a:r>
              <a:rPr lang="ru-RU" sz="2800" b="1" dirty="0"/>
              <a:t>3. </a:t>
            </a:r>
            <a:r>
              <a:rPr lang="ru-RU" sz="2800" b="1" dirty="0" err="1"/>
              <a:t>Циліндричні</a:t>
            </a:r>
            <a:r>
              <a:rPr lang="ru-RU" sz="2800" b="1" dirty="0"/>
              <a:t> </a:t>
            </a:r>
            <a:r>
              <a:rPr lang="ru-RU" sz="2800" b="1" dirty="0" err="1"/>
              <a:t>фрези</a:t>
            </a:r>
            <a:endParaRPr lang="ru-RU" sz="2800" dirty="0"/>
          </a:p>
          <a:p>
            <a:r>
              <a:rPr lang="ru-RU" sz="2800" dirty="0" err="1"/>
              <a:t>Ці</a:t>
            </a:r>
            <a:r>
              <a:rPr lang="ru-RU" sz="2800" dirty="0"/>
              <a:t> </a:t>
            </a:r>
            <a:r>
              <a:rPr lang="ru-RU" sz="2800" dirty="0" err="1"/>
              <a:t>фрези</a:t>
            </a:r>
            <a:r>
              <a:rPr lang="ru-RU" sz="2800" dirty="0"/>
              <a:t> </a:t>
            </a:r>
            <a:r>
              <a:rPr lang="ru-RU" sz="2800" dirty="0" err="1"/>
              <a:t>бувають</a:t>
            </a:r>
            <a:r>
              <a:rPr lang="ru-RU" sz="2800" dirty="0"/>
              <a:t> з зубами </a:t>
            </a:r>
            <a:r>
              <a:rPr lang="ru-RU" sz="2800" dirty="0" err="1"/>
              <a:t>прямими</a:t>
            </a:r>
            <a:r>
              <a:rPr lang="ru-RU" sz="2800" dirty="0"/>
              <a:t> і </a:t>
            </a:r>
            <a:r>
              <a:rPr lang="ru-RU" sz="2800" dirty="0" err="1"/>
              <a:t>гвинтовим</a:t>
            </a:r>
            <a:r>
              <a:rPr lang="ru-RU" sz="2800" dirty="0"/>
              <a:t>. </a:t>
            </a:r>
            <a:r>
              <a:rPr lang="ru-RU" sz="2800" dirty="0" err="1"/>
              <a:t>Фрези</a:t>
            </a:r>
            <a:r>
              <a:rPr lang="ru-RU" sz="2800" dirty="0"/>
              <a:t> з </a:t>
            </a:r>
            <a:r>
              <a:rPr lang="ru-RU" sz="2800" dirty="0" err="1"/>
              <a:t>прямими</a:t>
            </a:r>
            <a:r>
              <a:rPr lang="ru-RU" sz="2800" dirty="0"/>
              <a:t> зубами </a:t>
            </a:r>
            <a:r>
              <a:rPr lang="ru-RU" sz="2800" dirty="0" err="1"/>
              <a:t>застосовуються</a:t>
            </a:r>
            <a:r>
              <a:rPr lang="ru-RU" sz="2800" dirty="0"/>
              <a:t> для </a:t>
            </a:r>
            <a:r>
              <a:rPr lang="ru-RU" sz="2800" dirty="0" err="1"/>
              <a:t>більш</a:t>
            </a:r>
            <a:r>
              <a:rPr lang="ru-RU" sz="2800" dirty="0"/>
              <a:t> </a:t>
            </a:r>
            <a:r>
              <a:rPr lang="ru-RU" sz="2800" dirty="0" err="1"/>
              <a:t>простих</a:t>
            </a:r>
            <a:r>
              <a:rPr lang="ru-RU" sz="2800" dirty="0"/>
              <a:t> </a:t>
            </a:r>
            <a:r>
              <a:rPr lang="ru-RU" sz="2800" dirty="0" err="1"/>
              <a:t>операцій</a:t>
            </a:r>
            <a:r>
              <a:rPr lang="ru-RU" sz="2800" dirty="0"/>
              <a:t>, а </a:t>
            </a:r>
            <a:r>
              <a:rPr lang="ru-RU" sz="2800" dirty="0" err="1"/>
              <a:t>гвинтові</a:t>
            </a:r>
            <a:r>
              <a:rPr lang="ru-RU" sz="2800" dirty="0"/>
              <a:t> є </a:t>
            </a:r>
            <a:r>
              <a:rPr lang="ru-RU" sz="2800" dirty="0" err="1"/>
              <a:t>більш</a:t>
            </a:r>
            <a:r>
              <a:rPr lang="ru-RU" sz="2800" dirty="0"/>
              <a:t> </a:t>
            </a:r>
            <a:r>
              <a:rPr lang="ru-RU" sz="2800" dirty="0" err="1"/>
              <a:t>універсальним</a:t>
            </a:r>
            <a:r>
              <a:rPr lang="ru-RU" sz="2800" dirty="0"/>
              <a:t> </a:t>
            </a:r>
            <a:r>
              <a:rPr lang="ru-RU" sz="2800" dirty="0" err="1"/>
              <a:t>інструментом</a:t>
            </a:r>
            <a:r>
              <a:rPr lang="ru-RU" sz="2800" dirty="0"/>
              <a:t>.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049" y="3645024"/>
            <a:ext cx="2933034" cy="3039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88806"/>
            <a:ext cx="3224411" cy="3151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9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2016224"/>
          </a:xfrm>
        </p:spPr>
        <p:txBody>
          <a:bodyPr>
            <a:normAutofit/>
          </a:bodyPr>
          <a:lstStyle/>
          <a:p>
            <a:r>
              <a:rPr lang="ru-RU" sz="2800" b="1" dirty="0"/>
              <a:t>4. </a:t>
            </a:r>
            <a:r>
              <a:rPr lang="ru-RU" sz="2800" b="1" dirty="0" err="1"/>
              <a:t>Кутові</a:t>
            </a:r>
            <a:r>
              <a:rPr lang="ru-RU" sz="2800" b="1" dirty="0"/>
              <a:t> </a:t>
            </a:r>
            <a:r>
              <a:rPr lang="ru-RU" sz="2800" b="1" dirty="0" err="1"/>
              <a:t>фрези</a:t>
            </a:r>
            <a:endParaRPr lang="ru-RU" sz="2800" dirty="0"/>
          </a:p>
          <a:p>
            <a:r>
              <a:rPr lang="ru-RU" sz="2800" dirty="0" err="1" smtClean="0"/>
              <a:t>Використовують</a:t>
            </a:r>
            <a:r>
              <a:rPr lang="ru-RU" sz="2800" dirty="0" smtClean="0"/>
              <a:t> </a:t>
            </a:r>
            <a:r>
              <a:rPr lang="ru-RU" sz="2800" dirty="0"/>
              <a:t>для </a:t>
            </a:r>
            <a:r>
              <a:rPr lang="ru-RU" sz="2800" dirty="0" err="1"/>
              <a:t>фрезерування</a:t>
            </a:r>
            <a:r>
              <a:rPr lang="ru-RU" sz="2800" dirty="0"/>
              <a:t> </a:t>
            </a:r>
            <a:r>
              <a:rPr lang="ru-RU" sz="2800" dirty="0" err="1"/>
              <a:t>похилих</a:t>
            </a:r>
            <a:r>
              <a:rPr lang="ru-RU" sz="2800" dirty="0"/>
              <a:t> </a:t>
            </a:r>
            <a:r>
              <a:rPr lang="ru-RU" sz="2800" dirty="0" err="1"/>
              <a:t>металевих</a:t>
            </a:r>
            <a:r>
              <a:rPr lang="ru-RU" sz="2800" dirty="0"/>
              <a:t> </a:t>
            </a:r>
            <a:r>
              <a:rPr lang="ru-RU" sz="2800" dirty="0" err="1"/>
              <a:t>площин</a:t>
            </a:r>
            <a:r>
              <a:rPr lang="ru-RU" sz="2800" dirty="0"/>
              <a:t> і </a:t>
            </a:r>
            <a:r>
              <a:rPr lang="ru-RU" sz="2800" dirty="0" err="1"/>
              <a:t>кутових</a:t>
            </a:r>
            <a:r>
              <a:rPr lang="ru-RU" sz="2800" dirty="0"/>
              <a:t> </a:t>
            </a:r>
            <a:r>
              <a:rPr lang="ru-RU" sz="2800" dirty="0" err="1"/>
              <a:t>виїмок</a:t>
            </a:r>
            <a:r>
              <a:rPr lang="ru-RU" sz="2800" dirty="0"/>
              <a:t> на </a:t>
            </a:r>
            <a:r>
              <a:rPr lang="ru-RU" sz="2800" dirty="0" err="1"/>
              <a:t>верстатах</a:t>
            </a:r>
            <a:r>
              <a:rPr lang="ru-RU" sz="2800" dirty="0"/>
              <a:t>.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62499"/>
            <a:ext cx="3331642" cy="3185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918" y="3497534"/>
            <a:ext cx="3955554" cy="2915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9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1872208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dirty="0"/>
              <a:t>5. </a:t>
            </a:r>
            <a:r>
              <a:rPr lang="ru-RU" sz="2800" b="1" dirty="0" err="1"/>
              <a:t>Фасонні</a:t>
            </a:r>
            <a:r>
              <a:rPr lang="ru-RU" sz="2800" b="1" dirty="0"/>
              <a:t> </a:t>
            </a:r>
            <a:r>
              <a:rPr lang="ru-RU" sz="2800" b="1" dirty="0" err="1"/>
              <a:t>фрези</a:t>
            </a:r>
            <a:endParaRPr lang="ru-RU" sz="2800" dirty="0"/>
          </a:p>
          <a:p>
            <a:r>
              <a:rPr lang="ru-RU" sz="2800" dirty="0" err="1" smtClean="0"/>
              <a:t>Фасонні</a:t>
            </a:r>
            <a:r>
              <a:rPr lang="ru-RU" sz="2800" dirty="0" smtClean="0"/>
              <a:t> </a:t>
            </a:r>
            <a:r>
              <a:rPr lang="ru-RU" sz="2800" dirty="0" err="1"/>
              <a:t>фрези</a:t>
            </a:r>
            <a:r>
              <a:rPr lang="ru-RU" sz="2800" dirty="0"/>
              <a:t> </a:t>
            </a:r>
            <a:r>
              <a:rPr lang="ru-RU" sz="2800" dirty="0" err="1"/>
              <a:t>використовуються</a:t>
            </a:r>
            <a:r>
              <a:rPr lang="ru-RU" sz="2800" dirty="0"/>
              <a:t> для </a:t>
            </a:r>
            <a:r>
              <a:rPr lang="ru-RU" sz="2800" dirty="0" err="1"/>
              <a:t>додання</a:t>
            </a:r>
            <a:r>
              <a:rPr lang="ru-RU" sz="2800" dirty="0"/>
              <a:t> </a:t>
            </a:r>
            <a:r>
              <a:rPr lang="ru-RU" sz="2800" dirty="0" err="1"/>
              <a:t>профілю</a:t>
            </a:r>
            <a:r>
              <a:rPr lang="ru-RU" sz="2800" dirty="0"/>
              <a:t> </a:t>
            </a:r>
            <a:r>
              <a:rPr lang="ru-RU" sz="2800" dirty="0" err="1"/>
              <a:t>поверхонь</a:t>
            </a:r>
            <a:r>
              <a:rPr lang="ru-RU" sz="2800" dirty="0"/>
              <a:t> незамкнутого типу. </a:t>
            </a:r>
            <a:r>
              <a:rPr lang="ru-RU" sz="2800" dirty="0" err="1"/>
              <a:t>Крім</a:t>
            </a:r>
            <a:r>
              <a:rPr lang="ru-RU" sz="2800" dirty="0"/>
              <a:t> того, вони </a:t>
            </a:r>
            <a:r>
              <a:rPr lang="ru-RU" sz="2800" dirty="0" err="1"/>
              <a:t>підходять</a:t>
            </a:r>
            <a:r>
              <a:rPr lang="ru-RU" sz="2800" dirty="0"/>
              <a:t> для </a:t>
            </a:r>
            <a:r>
              <a:rPr lang="ru-RU" sz="2800" dirty="0" err="1"/>
              <a:t>формування</a:t>
            </a:r>
            <a:r>
              <a:rPr lang="ru-RU" sz="2800" dirty="0"/>
              <a:t> канавок.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56992"/>
            <a:ext cx="3312368" cy="3195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9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12961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b="1" dirty="0"/>
              <a:t>6. </a:t>
            </a:r>
            <a:r>
              <a:rPr lang="ru-RU" sz="2800" b="1" dirty="0" err="1"/>
              <a:t>Черв'ячні</a:t>
            </a:r>
            <a:r>
              <a:rPr lang="ru-RU" sz="2800" b="1" dirty="0"/>
              <a:t> </a:t>
            </a:r>
            <a:r>
              <a:rPr lang="ru-RU" sz="2800" b="1" dirty="0" err="1" smtClean="0"/>
              <a:t>фрези</a:t>
            </a:r>
            <a:endParaRPr lang="ru-RU" sz="2800" b="1" dirty="0" smtClean="0"/>
          </a:p>
          <a:p>
            <a:pPr marL="0" indent="0">
              <a:buNone/>
            </a:pPr>
            <a:r>
              <a:rPr lang="ru-RU" sz="2800" dirty="0" err="1"/>
              <a:t>Використовують</a:t>
            </a:r>
            <a:r>
              <a:rPr lang="ru-RU" sz="2800" dirty="0"/>
              <a:t> </a:t>
            </a:r>
            <a:r>
              <a:rPr lang="ru-RU" sz="2800" dirty="0" err="1"/>
              <a:t>інструмент</a:t>
            </a:r>
            <a:r>
              <a:rPr lang="ru-RU" sz="2800" dirty="0"/>
              <a:t> для </a:t>
            </a:r>
            <a:r>
              <a:rPr lang="ru-RU" sz="2800" dirty="0" err="1"/>
              <a:t>нарізки</a:t>
            </a:r>
            <a:r>
              <a:rPr lang="ru-RU" sz="2800" dirty="0"/>
              <a:t> зуба на шестернях і колесах, </a:t>
            </a:r>
            <a:r>
              <a:rPr lang="ru-RU" sz="2800" dirty="0" err="1"/>
              <a:t>шліцьових</a:t>
            </a:r>
            <a:r>
              <a:rPr lang="ru-RU" sz="2800" dirty="0"/>
              <a:t> валах.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307" y="2852936"/>
            <a:ext cx="3064621" cy="3253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46381"/>
            <a:ext cx="3533775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9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1728192"/>
          </a:xfrm>
        </p:spPr>
        <p:txBody>
          <a:bodyPr>
            <a:normAutofit fontScale="85000" lnSpcReduction="20000"/>
          </a:bodyPr>
          <a:lstStyle/>
          <a:p>
            <a:r>
              <a:rPr lang="ru-RU" sz="2800" b="1" dirty="0"/>
              <a:t>7. </a:t>
            </a:r>
            <a:r>
              <a:rPr lang="ru-RU" sz="2800" b="1" dirty="0" err="1"/>
              <a:t>Кінцеві</a:t>
            </a:r>
            <a:r>
              <a:rPr lang="ru-RU" sz="2800" b="1" dirty="0"/>
              <a:t> </a:t>
            </a:r>
            <a:r>
              <a:rPr lang="ru-RU" sz="2800" b="1" dirty="0" err="1"/>
              <a:t>фрези</a:t>
            </a:r>
            <a:endParaRPr lang="ru-RU" sz="2800" dirty="0"/>
          </a:p>
          <a:p>
            <a:r>
              <a:rPr lang="ru-RU" sz="2800" dirty="0" err="1"/>
              <a:t>Найчастіше</a:t>
            </a:r>
            <a:r>
              <a:rPr lang="ru-RU" sz="2800" dirty="0"/>
              <a:t> </a:t>
            </a:r>
            <a:r>
              <a:rPr lang="ru-RU" sz="2800" dirty="0" err="1"/>
              <a:t>кінцеві</a:t>
            </a:r>
            <a:r>
              <a:rPr lang="ru-RU" sz="2800" dirty="0"/>
              <a:t> (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пальчикові</a:t>
            </a:r>
            <a:r>
              <a:rPr lang="ru-RU" sz="2800" dirty="0"/>
              <a:t>) </a:t>
            </a:r>
            <a:r>
              <a:rPr lang="ru-RU" sz="2800" dirty="0" err="1"/>
              <a:t>фрези</a:t>
            </a:r>
            <a:r>
              <a:rPr lang="ru-RU" sz="2800" dirty="0"/>
              <a:t> по </a:t>
            </a:r>
            <a:r>
              <a:rPr lang="ru-RU" sz="2800" dirty="0" err="1"/>
              <a:t>металу</a:t>
            </a:r>
            <a:r>
              <a:rPr lang="ru-RU" sz="2800" dirty="0"/>
              <a:t> </a:t>
            </a:r>
            <a:r>
              <a:rPr lang="ru-RU" sz="2800" dirty="0" err="1"/>
              <a:t>застосовують</a:t>
            </a:r>
            <a:r>
              <a:rPr lang="ru-RU" sz="2800" dirty="0"/>
              <a:t> для </a:t>
            </a:r>
            <a:r>
              <a:rPr lang="ru-RU" sz="2800" dirty="0" err="1"/>
              <a:t>створення</a:t>
            </a:r>
            <a:r>
              <a:rPr lang="ru-RU" sz="2800" dirty="0"/>
              <a:t> </a:t>
            </a:r>
            <a:r>
              <a:rPr lang="ru-RU" sz="2800" dirty="0" err="1"/>
              <a:t>пазів</a:t>
            </a:r>
            <a:r>
              <a:rPr lang="ru-RU" sz="2800" dirty="0"/>
              <a:t>, </a:t>
            </a:r>
            <a:r>
              <a:rPr lang="ru-RU" sz="2800" dirty="0" err="1"/>
              <a:t>контурних</a:t>
            </a:r>
            <a:r>
              <a:rPr lang="ru-RU" sz="2800" dirty="0"/>
              <a:t> </a:t>
            </a:r>
            <a:r>
              <a:rPr lang="ru-RU" sz="2800" dirty="0" err="1"/>
              <a:t>уступів</a:t>
            </a:r>
            <a:r>
              <a:rPr lang="ru-RU" sz="2800" dirty="0"/>
              <a:t> і </a:t>
            </a:r>
            <a:r>
              <a:rPr lang="ru-RU" sz="2800" dirty="0" err="1"/>
              <a:t>виїмок</a:t>
            </a:r>
            <a:r>
              <a:rPr lang="ru-RU" sz="2800" dirty="0"/>
              <a:t>, </a:t>
            </a:r>
            <a:r>
              <a:rPr lang="ru-RU" sz="2800" dirty="0" err="1"/>
              <a:t>обробки</a:t>
            </a:r>
            <a:r>
              <a:rPr lang="ru-RU" sz="2800" dirty="0"/>
              <a:t> </a:t>
            </a:r>
            <a:r>
              <a:rPr lang="ru-RU" sz="2800" dirty="0" err="1"/>
              <a:t>взаємно</a:t>
            </a:r>
            <a:r>
              <a:rPr lang="ru-RU" sz="2800" dirty="0"/>
              <a:t> </a:t>
            </a:r>
            <a:r>
              <a:rPr lang="ru-RU" sz="2800" dirty="0" err="1"/>
              <a:t>перпендикулярних</a:t>
            </a:r>
            <a:r>
              <a:rPr lang="ru-RU" sz="2800" dirty="0"/>
              <a:t> </a:t>
            </a:r>
            <a:r>
              <a:rPr lang="ru-RU" sz="2800" dirty="0" err="1"/>
              <a:t>площин</a:t>
            </a:r>
            <a:r>
              <a:rPr lang="ru-RU" sz="2800" dirty="0"/>
              <a:t>.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068960"/>
            <a:ext cx="528058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9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7504"/>
          </a:xfrm>
        </p:spPr>
        <p:txBody>
          <a:bodyPr/>
          <a:lstStyle/>
          <a:p>
            <a:r>
              <a:rPr lang="uk-UA" dirty="0" smtClean="0"/>
              <a:t>Види фрез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1512168"/>
          </a:xfrm>
        </p:spPr>
        <p:txBody>
          <a:bodyPr>
            <a:normAutofit/>
          </a:bodyPr>
          <a:lstStyle/>
          <a:p>
            <a:r>
              <a:rPr lang="ru-RU" sz="2800" b="1" dirty="0"/>
              <a:t> 8. </a:t>
            </a:r>
            <a:r>
              <a:rPr lang="ru-RU" sz="2800" b="1" dirty="0" err="1"/>
              <a:t>Шпонкові</a:t>
            </a:r>
            <a:r>
              <a:rPr lang="ru-RU" sz="2800" b="1" dirty="0"/>
              <a:t> </a:t>
            </a:r>
            <a:r>
              <a:rPr lang="ru-RU" sz="2800" b="1" dirty="0" err="1"/>
              <a:t>фрези</a:t>
            </a:r>
            <a:endParaRPr lang="ru-RU" sz="2800" dirty="0"/>
          </a:p>
          <a:p>
            <a:r>
              <a:rPr lang="ru-RU" sz="2800" dirty="0"/>
              <a:t>Вони є </a:t>
            </a:r>
            <a:r>
              <a:rPr lang="ru-RU" sz="2800" dirty="0" err="1"/>
              <a:t>різновидом</a:t>
            </a:r>
            <a:r>
              <a:rPr lang="ru-RU" sz="2800" dirty="0"/>
              <a:t> </a:t>
            </a:r>
            <a:r>
              <a:rPr lang="ru-RU" sz="2800" dirty="0" err="1"/>
              <a:t>кінцевих</a:t>
            </a:r>
            <a:r>
              <a:rPr lang="ru-RU" sz="2800" dirty="0"/>
              <a:t> фрез і </a:t>
            </a:r>
            <a:r>
              <a:rPr lang="ru-RU" sz="2800" dirty="0" err="1"/>
              <a:t>являють</a:t>
            </a:r>
            <a:r>
              <a:rPr lang="ru-RU" sz="2800" dirty="0"/>
              <a:t> собою </a:t>
            </a:r>
            <a:r>
              <a:rPr lang="ru-RU" sz="2800" dirty="0" err="1"/>
              <a:t>шпонковий</a:t>
            </a:r>
            <a:r>
              <a:rPr lang="ru-RU" sz="2800" dirty="0"/>
              <a:t> </a:t>
            </a:r>
            <a:r>
              <a:rPr lang="ru-RU" sz="2800" dirty="0" err="1"/>
              <a:t>двозубий</a:t>
            </a:r>
            <a:r>
              <a:rPr lang="ru-RU" sz="2800" dirty="0"/>
              <a:t> </a:t>
            </a:r>
            <a:r>
              <a:rPr lang="ru-RU" sz="2800" dirty="0" err="1"/>
              <a:t>інструмент</a:t>
            </a:r>
            <a:r>
              <a:rPr lang="ru-RU" sz="2800" dirty="0"/>
              <a:t>. 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996952"/>
            <a:ext cx="3979937" cy="3376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897" y="3031972"/>
            <a:ext cx="4221113" cy="3306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53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79512"/>
          </a:xfrm>
        </p:spPr>
        <p:txBody>
          <a:bodyPr/>
          <a:lstStyle/>
          <a:p>
            <a:r>
              <a:rPr lang="uk-UA" sz="4400" dirty="0"/>
              <a:t>Процес фрезерування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5976" y="2348880"/>
            <a:ext cx="4258816" cy="3384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err="1"/>
              <a:t>Під</a:t>
            </a:r>
            <a:r>
              <a:rPr lang="ru-RU" sz="2800" dirty="0"/>
              <a:t> час </a:t>
            </a:r>
            <a:r>
              <a:rPr lang="ru-RU" sz="2800" dirty="0" err="1"/>
              <a:t>фрезерування</a:t>
            </a:r>
            <a:r>
              <a:rPr lang="ru-RU" sz="2800" dirty="0"/>
              <a:t> </a:t>
            </a:r>
            <a:r>
              <a:rPr lang="ru-RU" sz="2800" dirty="0" err="1"/>
              <a:t>різальний</a:t>
            </a:r>
            <a:r>
              <a:rPr lang="ru-RU" sz="2800" dirty="0"/>
              <a:t> </a:t>
            </a:r>
            <a:r>
              <a:rPr lang="ru-RU" sz="2800" dirty="0" err="1"/>
              <a:t>інструмент</a:t>
            </a:r>
            <a:r>
              <a:rPr lang="ru-RU" sz="2800" dirty="0"/>
              <a:t> - фреза - </a:t>
            </a:r>
            <a:r>
              <a:rPr lang="ru-RU" sz="2800" dirty="0" err="1"/>
              <a:t>здійснює</a:t>
            </a:r>
            <a:r>
              <a:rPr lang="ru-RU" sz="2800" dirty="0"/>
              <a:t> </a:t>
            </a:r>
            <a:r>
              <a:rPr lang="ru-RU" sz="2800" dirty="0" err="1"/>
              <a:t>головний</a:t>
            </a:r>
            <a:r>
              <a:rPr lang="ru-RU" sz="2800" dirty="0"/>
              <a:t> (</a:t>
            </a:r>
            <a:r>
              <a:rPr lang="ru-RU" sz="2800" dirty="0" err="1"/>
              <a:t>обертальний</a:t>
            </a:r>
            <a:r>
              <a:rPr lang="ru-RU" sz="2800" dirty="0"/>
              <a:t>) </a:t>
            </a:r>
            <a:r>
              <a:rPr lang="ru-RU" sz="2800" dirty="0" err="1"/>
              <a:t>рух</a:t>
            </a:r>
            <a:r>
              <a:rPr lang="ru-RU" sz="2800" dirty="0"/>
              <a:t>, а заго­товка - </a:t>
            </a:r>
            <a:r>
              <a:rPr lang="ru-RU" sz="2800" dirty="0" err="1"/>
              <a:t>рух</a:t>
            </a:r>
            <a:r>
              <a:rPr lang="ru-RU" sz="2800" dirty="0"/>
              <a:t> </a:t>
            </a:r>
            <a:r>
              <a:rPr lang="ru-RU" sz="2800" dirty="0" err="1"/>
              <a:t>подачі</a:t>
            </a:r>
            <a:r>
              <a:rPr lang="ru-RU" sz="2800" dirty="0"/>
              <a:t> (</a:t>
            </a:r>
            <a:r>
              <a:rPr lang="ru-RU" sz="2800" dirty="0" err="1"/>
              <a:t>поступальний</a:t>
            </a:r>
            <a:r>
              <a:rPr lang="ru-RU" sz="2800" dirty="0"/>
              <a:t>).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579"/>
            <a:ext cx="3908673" cy="4561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60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/>
          <a:lstStyle/>
          <a:p>
            <a:r>
              <a:rPr lang="uk-UA" sz="2800" dirty="0" smtClean="0"/>
              <a:t>Процес фрезерування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568952" cy="1080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При </a:t>
            </a:r>
            <a:r>
              <a:rPr lang="ru-RU" sz="2000" dirty="0" err="1">
                <a:solidFill>
                  <a:schemeClr val="tx1"/>
                </a:solidFill>
              </a:rPr>
              <a:t>фрезеруванні</a:t>
            </a:r>
            <a:r>
              <a:rPr lang="ru-RU" sz="2000" dirty="0">
                <a:solidFill>
                  <a:schemeClr val="tx1"/>
                </a:solidFill>
              </a:rPr>
              <a:t> фреза </a:t>
            </a:r>
            <a:r>
              <a:rPr lang="ru-RU" sz="2000" dirty="0" err="1">
                <a:solidFill>
                  <a:schemeClr val="tx1"/>
                </a:solidFill>
              </a:rPr>
              <a:t>здійснює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обертовий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рух</a:t>
            </a:r>
            <a:r>
              <a:rPr lang="ru-RU" sz="2000" dirty="0">
                <a:solidFill>
                  <a:schemeClr val="tx1"/>
                </a:solidFill>
              </a:rPr>
              <a:t>, а заготовка, яка </a:t>
            </a:r>
            <a:r>
              <a:rPr lang="ru-RU" sz="2000" dirty="0" err="1">
                <a:solidFill>
                  <a:schemeClr val="tx1"/>
                </a:solidFill>
              </a:rPr>
              <a:t>оброблюється</a:t>
            </a:r>
            <a:r>
              <a:rPr lang="ru-RU" sz="2000" dirty="0">
                <a:solidFill>
                  <a:schemeClr val="tx1"/>
                </a:solidFill>
              </a:rPr>
              <a:t>, — </a:t>
            </a:r>
            <a:r>
              <a:rPr lang="ru-RU" sz="2000" dirty="0" err="1">
                <a:solidFill>
                  <a:schemeClr val="tx1"/>
                </a:solidFill>
              </a:rPr>
              <a:t>поступальний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Конструкція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фрези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залежить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</a:t>
            </a:r>
            <a:r>
              <a:rPr lang="ru-RU" sz="2000" dirty="0">
                <a:solidFill>
                  <a:schemeClr val="tx1"/>
                </a:solidFill>
              </a:rPr>
              <a:t> виду </a:t>
            </a:r>
            <a:r>
              <a:rPr lang="ru-RU" sz="2000" dirty="0" err="1">
                <a:solidFill>
                  <a:schemeClr val="tx1"/>
                </a:solidFill>
              </a:rPr>
              <a:t>поверхні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що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оброблюється</a:t>
            </a:r>
            <a:r>
              <a:rPr lang="ru-RU" sz="2000" dirty="0">
                <a:solidFill>
                  <a:schemeClr val="tx1"/>
                </a:solidFill>
              </a:rPr>
              <a:t>, та типу </a:t>
            </a:r>
            <a:r>
              <a:rPr lang="ru-RU" sz="2000" dirty="0" err="1">
                <a:solidFill>
                  <a:schemeClr val="tx1"/>
                </a:solidFill>
              </a:rPr>
              <a:t>верстата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5691386" cy="4385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12160" y="4797152"/>
            <a:ext cx="29878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 — </a:t>
            </a:r>
            <a:r>
              <a:rPr lang="ru-RU" dirty="0" err="1"/>
              <a:t>оброблена</a:t>
            </a:r>
            <a:r>
              <a:rPr lang="ru-RU" dirty="0"/>
              <a:t> </a:t>
            </a:r>
            <a:r>
              <a:rPr lang="ru-RU" dirty="0" err="1"/>
              <a:t>поверхня</a:t>
            </a:r>
            <a:r>
              <a:rPr lang="ru-RU" dirty="0"/>
              <a:t>; </a:t>
            </a:r>
            <a:endParaRPr lang="ru-RU" dirty="0" smtClean="0"/>
          </a:p>
          <a:p>
            <a:r>
              <a:rPr lang="ru-RU" dirty="0" smtClean="0"/>
              <a:t>2 </a:t>
            </a:r>
            <a:r>
              <a:rPr lang="ru-RU" dirty="0"/>
              <a:t>— </a:t>
            </a:r>
            <a:r>
              <a:rPr lang="ru-RU" dirty="0" err="1"/>
              <a:t>поверхня</a:t>
            </a:r>
            <a:r>
              <a:rPr lang="ru-RU" dirty="0"/>
              <a:t> </a:t>
            </a:r>
            <a:r>
              <a:rPr lang="ru-RU" dirty="0" err="1"/>
              <a:t>різання</a:t>
            </a:r>
            <a:r>
              <a:rPr lang="ru-RU" dirty="0"/>
              <a:t>; </a:t>
            </a:r>
            <a:endParaRPr lang="ru-RU" dirty="0" smtClean="0"/>
          </a:p>
          <a:p>
            <a:r>
              <a:rPr lang="ru-RU" dirty="0" smtClean="0"/>
              <a:t>3 </a:t>
            </a:r>
            <a:r>
              <a:rPr lang="ru-RU" dirty="0"/>
              <a:t>— </a:t>
            </a:r>
            <a:r>
              <a:rPr lang="ru-RU" dirty="0" err="1"/>
              <a:t>оброблювана</a:t>
            </a:r>
            <a:r>
              <a:rPr lang="ru-RU" dirty="0"/>
              <a:t> </a:t>
            </a:r>
            <a:r>
              <a:rPr lang="ru-RU" dirty="0" err="1"/>
              <a:t>поверхня</a:t>
            </a:r>
            <a:r>
              <a:rPr lang="ru-RU" dirty="0"/>
              <a:t>; </a:t>
            </a:r>
            <a:endParaRPr lang="ru-RU" dirty="0" smtClean="0"/>
          </a:p>
          <a:p>
            <a:r>
              <a:rPr lang="ru-RU" dirty="0" smtClean="0"/>
              <a:t>4 </a:t>
            </a:r>
            <a:r>
              <a:rPr lang="ru-RU" dirty="0"/>
              <a:t>— </a:t>
            </a:r>
            <a:r>
              <a:rPr lang="ru-RU" dirty="0" err="1"/>
              <a:t>глибина</a:t>
            </a:r>
            <a:r>
              <a:rPr lang="ru-RU" dirty="0"/>
              <a:t> </a:t>
            </a:r>
            <a:r>
              <a:rPr lang="ru-RU" dirty="0" err="1"/>
              <a:t>різання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079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410" y="188640"/>
            <a:ext cx="8229600" cy="979512"/>
          </a:xfrm>
        </p:spPr>
        <p:txBody>
          <a:bodyPr/>
          <a:lstStyle/>
          <a:p>
            <a:r>
              <a:rPr lang="uk-UA" dirty="0" smtClean="0"/>
              <a:t>Види фрезерування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861048"/>
            <a:ext cx="8229600" cy="273630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а — </a:t>
            </a:r>
            <a:r>
              <a:rPr lang="ru-RU" dirty="0" err="1">
                <a:solidFill>
                  <a:schemeClr val="tx1"/>
                </a:solidFill>
              </a:rPr>
              <a:t>фрезерування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площини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циліндричною</a:t>
            </a:r>
            <a:r>
              <a:rPr lang="ru-RU" dirty="0">
                <a:solidFill>
                  <a:schemeClr val="tx1"/>
                </a:solidFill>
              </a:rPr>
              <a:t> фрезою;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б </a:t>
            </a:r>
            <a:r>
              <a:rPr lang="ru-RU" dirty="0">
                <a:solidFill>
                  <a:schemeClr val="tx1"/>
                </a:solidFill>
              </a:rPr>
              <a:t>— </a:t>
            </a:r>
            <a:r>
              <a:rPr lang="ru-RU" dirty="0" err="1">
                <a:solidFill>
                  <a:schemeClr val="tx1"/>
                </a:solidFill>
              </a:rPr>
              <a:t>фрезерування</a:t>
            </a:r>
            <a:r>
              <a:rPr lang="ru-RU" dirty="0">
                <a:solidFill>
                  <a:schemeClr val="tx1"/>
                </a:solidFill>
              </a:rPr>
              <a:t> паза дисковою фрезою;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в </a:t>
            </a:r>
            <a:r>
              <a:rPr lang="ru-RU" dirty="0">
                <a:solidFill>
                  <a:schemeClr val="tx1"/>
                </a:solidFill>
              </a:rPr>
              <a:t>— </a:t>
            </a:r>
            <a:r>
              <a:rPr lang="ru-RU" dirty="0" err="1">
                <a:solidFill>
                  <a:schemeClr val="tx1"/>
                </a:solidFill>
              </a:rPr>
              <a:t>фрезерування</a:t>
            </a:r>
            <a:r>
              <a:rPr lang="ru-RU" dirty="0">
                <a:solidFill>
                  <a:schemeClr val="tx1"/>
                </a:solidFill>
              </a:rPr>
              <a:t> уступу дисковою фрезою;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г </a:t>
            </a:r>
            <a:r>
              <a:rPr lang="ru-RU" dirty="0">
                <a:solidFill>
                  <a:schemeClr val="tx1"/>
                </a:solidFill>
              </a:rPr>
              <a:t>— </a:t>
            </a:r>
            <a:r>
              <a:rPr lang="ru-RU" dirty="0" err="1">
                <a:solidFill>
                  <a:schemeClr val="tx1"/>
                </a:solidFill>
              </a:rPr>
              <a:t>фрезерування</a:t>
            </a:r>
            <a:r>
              <a:rPr lang="ru-RU" dirty="0">
                <a:solidFill>
                  <a:schemeClr val="tx1"/>
                </a:solidFill>
              </a:rPr>
              <a:t> паза </a:t>
            </a:r>
            <a:r>
              <a:rPr lang="ru-RU" dirty="0" err="1">
                <a:solidFill>
                  <a:schemeClr val="tx1"/>
                </a:solidFill>
              </a:rPr>
              <a:t>кінцевою</a:t>
            </a:r>
            <a:r>
              <a:rPr lang="ru-RU" dirty="0">
                <a:solidFill>
                  <a:schemeClr val="tx1"/>
                </a:solidFill>
              </a:rPr>
              <a:t> фрезою;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д </a:t>
            </a:r>
            <a:r>
              <a:rPr lang="ru-RU" dirty="0">
                <a:solidFill>
                  <a:schemeClr val="tx1"/>
                </a:solidFill>
              </a:rPr>
              <a:t>— </a:t>
            </a:r>
            <a:r>
              <a:rPr lang="ru-RU" dirty="0" err="1">
                <a:solidFill>
                  <a:schemeClr val="tx1"/>
                </a:solidFill>
              </a:rPr>
              <a:t>фрезерування</a:t>
            </a:r>
            <a:r>
              <a:rPr lang="ru-RU" dirty="0">
                <a:solidFill>
                  <a:schemeClr val="tx1"/>
                </a:solidFill>
              </a:rPr>
              <a:t> уступу </a:t>
            </a:r>
            <a:r>
              <a:rPr lang="ru-RU" dirty="0" err="1">
                <a:solidFill>
                  <a:schemeClr val="tx1"/>
                </a:solidFill>
              </a:rPr>
              <a:t>кінцевою</a:t>
            </a:r>
            <a:r>
              <a:rPr lang="ru-RU" dirty="0">
                <a:solidFill>
                  <a:schemeClr val="tx1"/>
                </a:solidFill>
              </a:rPr>
              <a:t> фрезою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78" y="1304076"/>
            <a:ext cx="8832510" cy="2268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902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373616" cy="1600200"/>
          </a:xfrm>
        </p:spPr>
        <p:txBody>
          <a:bodyPr/>
          <a:lstStyle/>
          <a:p>
            <a:r>
              <a:rPr lang="uk-UA" sz="8000" b="1" dirty="0" smtClean="0">
                <a:solidFill>
                  <a:srgbClr val="00B050"/>
                </a:solidFill>
              </a:rPr>
              <a:t>Дякую за увагу!</a:t>
            </a:r>
            <a:endParaRPr lang="ru-RU" sz="8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25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213</TotalTime>
  <Words>526</Words>
  <Application>Microsoft Office PowerPoint</Application>
  <PresentationFormat>Экран (4:3)</PresentationFormat>
  <Paragraphs>78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Исполнительная</vt:lpstr>
      <vt:lpstr>Фрезерування металу</vt:lpstr>
      <vt:lpstr>Призначення фрезерного верстата</vt:lpstr>
      <vt:lpstr>Презентация PowerPoint</vt:lpstr>
      <vt:lpstr>Будова горизонтально-фрезерного верстата</vt:lpstr>
      <vt:lpstr>Кінематична схема фрезерного верстата</vt:lpstr>
      <vt:lpstr>Інструмент при фрезеруванні</vt:lpstr>
      <vt:lpstr>Види фрез</vt:lpstr>
      <vt:lpstr>Види фрез</vt:lpstr>
      <vt:lpstr>Види фрез</vt:lpstr>
      <vt:lpstr>Види фрез</vt:lpstr>
      <vt:lpstr>Види фрез</vt:lpstr>
      <vt:lpstr>Види фрез</vt:lpstr>
      <vt:lpstr>Види фрез</vt:lpstr>
      <vt:lpstr>Види фрез</vt:lpstr>
      <vt:lpstr>Процес фрезерування</vt:lpstr>
      <vt:lpstr>Процес фрезерування</vt:lpstr>
      <vt:lpstr>Види фрезерування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Фрезерування металу</dc:title>
  <dc:creator>LordAlex</dc:creator>
  <cp:lastModifiedBy>LordAlex</cp:lastModifiedBy>
  <cp:revision>29</cp:revision>
  <dcterms:created xsi:type="dcterms:W3CDTF">2023-03-06T15:25:36Z</dcterms:created>
  <dcterms:modified xsi:type="dcterms:W3CDTF">2025-04-29T16:25:46Z</dcterms:modified>
</cp:coreProperties>
</file>