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9" name="Пі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uk-UA" smtClean="0"/>
              <a:t>Зразок підзаголовка</a:t>
            </a:r>
            <a:endParaRPr kumimoji="0" lang="en-US"/>
          </a:p>
        </p:txBody>
      </p:sp>
      <p:sp>
        <p:nvSpPr>
          <p:cNvPr id="28" name="Місце для дати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71B9159-F76C-4975-8B4A-AC646289684C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17" name="Місце для нижнього колонтитула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кут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кут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кут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кут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 сполучна ліні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 сполучна ліні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 сполучна ліні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 сполучна ліні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 сполучна ліні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 сполучна ліні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кут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Місце для номера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A2EC17A-374B-4FFD-999D-0279021D757B}" type="slidenum">
              <a:rPr lang="ru-RU" smtClean="0"/>
              <a:t>‹№›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8" name="Місце для вмісту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71B9159-F76C-4975-8B4A-AC646289684C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A2EC17A-374B-4FFD-999D-0279021D757B}" type="slidenum">
              <a:rPr lang="ru-RU" smtClean="0"/>
              <a:t>‹№›</a:t>
            </a:fld>
            <a:endParaRPr lang="ru-RU"/>
          </a:p>
        </p:txBody>
      </p:sp>
      <p:sp>
        <p:nvSpPr>
          <p:cNvPr id="10" name="Місце для нижнього колонтитула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озділу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71B9159-F76C-4975-8B4A-AC646289684C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кут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кут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кут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кут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 сполучна ліні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 сполучна ліні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 сполучна ліні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 сполучна ліні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 сполучна ліні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кут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 сполучна ліні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A2EC17A-374B-4FFD-999D-0279021D757B}" type="slidenum">
              <a:rPr lang="ru-RU" smtClean="0"/>
              <a:t>‹№›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B9159-F76C-4975-8B4A-AC646289684C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EC17A-374B-4FFD-999D-0279021D757B}" type="slidenum">
              <a:rPr lang="ru-RU" smtClean="0"/>
              <a:t>‹№›</a:t>
            </a:fld>
            <a:endParaRPr lang="ru-RU"/>
          </a:p>
        </p:txBody>
      </p:sp>
      <p:sp>
        <p:nvSpPr>
          <p:cNvPr id="9" name="Місце для вмісту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11" name="Місце для вмісту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B9159-F76C-4975-8B4A-AC646289684C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EC17A-374B-4FFD-999D-0279021D757B}" type="slidenum">
              <a:rPr lang="ru-RU" smtClean="0"/>
              <a:t>‹№›</a:t>
            </a:fld>
            <a:endParaRPr lang="ru-RU"/>
          </a:p>
        </p:txBody>
      </p:sp>
      <p:sp>
        <p:nvSpPr>
          <p:cNvPr id="11" name="Місце для вмісту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13" name="Місце для вмісту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12" name="Місце для тексту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14" name="Місце для тексту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6" name="Місце для дати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71B9159-F76C-4975-8B4A-AC646289684C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A2EC17A-374B-4FFD-999D-0279021D757B}" type="slidenum">
              <a:rPr lang="ru-RU" smtClean="0"/>
              <a:t>‹№›</a:t>
            </a:fld>
            <a:endParaRPr lang="ru-RU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B9159-F76C-4975-8B4A-AC646289684C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EC17A-374B-4FFD-999D-0279021D757B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Вміст із підписом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 сполучна ліні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8" name="Пряма сполучна ліні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 сполучна ліні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 сполучна ліні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кут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 сполучна ліні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Місце для вмісту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21" name="Місце для дати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71B9159-F76C-4975-8B4A-AC646289684C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22" name="Місце для номера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A2EC17A-374B-4FFD-999D-0279021D757B}" type="slidenum">
              <a:rPr lang="ru-RU" smtClean="0"/>
              <a:t>‹№›</a:t>
            </a:fld>
            <a:endParaRPr lang="ru-RU"/>
          </a:p>
        </p:txBody>
      </p:sp>
      <p:sp>
        <p:nvSpPr>
          <p:cNvPr id="23" name="Місце для нижнього колонтитула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 сполучна ліні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uk-UA" smtClean="0"/>
              <a:t>Клацніть піктограму, щоб додати зображення</a:t>
            </a:r>
            <a:endParaRPr kumimoji="0" lang="en-US"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10" name="Пряма сполучна ліні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кут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 сполучна ліні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 сполучна ліні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 сполучна ліні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Місце для дати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71B9159-F76C-4975-8B4A-AC646289684C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18" name="Місце для номера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A2EC17A-374B-4FFD-999D-0279021D757B}" type="slidenum">
              <a:rPr lang="ru-RU" smtClean="0"/>
              <a:t>‹№›</a:t>
            </a:fld>
            <a:endParaRPr lang="ru-RU"/>
          </a:p>
        </p:txBody>
      </p:sp>
      <p:sp>
        <p:nvSpPr>
          <p:cNvPr id="21" name="Місце для нижнього колонтитула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B9159-F76C-4975-8B4A-AC646289684C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EC17A-374B-4FFD-999D-0279021D757B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B9159-F76C-4975-8B4A-AC646289684C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EC17A-374B-4FFD-999D-0279021D757B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 сполучна ліні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Місце для заголовка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13" name="Місце для тексту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uk-UA" smtClean="0"/>
              <a:t>Зразок тексту</a:t>
            </a:r>
          </a:p>
          <a:p>
            <a:pPr lvl="1" eaLnBrk="1" latinLnBrk="0" hangingPunct="1"/>
            <a:r>
              <a:rPr kumimoji="0" lang="uk-UA" smtClean="0"/>
              <a:t>Другий рівень</a:t>
            </a:r>
          </a:p>
          <a:p>
            <a:pPr lvl="2" eaLnBrk="1" latinLnBrk="0" hangingPunct="1"/>
            <a:r>
              <a:rPr kumimoji="0" lang="uk-UA" smtClean="0"/>
              <a:t>Третій рівень</a:t>
            </a:r>
          </a:p>
          <a:p>
            <a:pPr lvl="3" eaLnBrk="1" latinLnBrk="0" hangingPunct="1"/>
            <a:r>
              <a:rPr kumimoji="0" lang="uk-UA" smtClean="0"/>
              <a:t>Четвертий рівень</a:t>
            </a:r>
          </a:p>
          <a:p>
            <a:pPr lvl="4" eaLnBrk="1" latinLnBrk="0" hangingPunct="1"/>
            <a:r>
              <a:rPr kumimoji="0" lang="uk-UA" smtClean="0"/>
              <a:t>П'ятий рівень</a:t>
            </a:r>
            <a:endParaRPr kumimoji="0" lang="en-US"/>
          </a:p>
        </p:txBody>
      </p:sp>
      <p:sp>
        <p:nvSpPr>
          <p:cNvPr id="14" name="Місце для дати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71B9159-F76C-4975-8B4A-AC646289684C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 сполучна ліні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 сполучна ліні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кут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 сполучна ліні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Місце для номера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A2EC17A-374B-4FFD-999D-0279021D757B}" type="slidenum">
              <a:rPr lang="ru-RU" smtClean="0"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35696" y="188640"/>
            <a:ext cx="6892280" cy="1102274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Характеристики етнічних стилів в </a:t>
            </a:r>
            <a:r>
              <a:rPr lang="uk-UA" dirty="0" err="1" smtClean="0"/>
              <a:t>інтер</a:t>
            </a:r>
            <a:r>
              <a:rPr lang="en-US" dirty="0" smtClean="0"/>
              <a:t>`</a:t>
            </a:r>
            <a:r>
              <a:rPr lang="uk-UA" dirty="0" err="1" smtClean="0"/>
              <a:t>єрі</a:t>
            </a:r>
            <a:r>
              <a:rPr lang="uk-UA" dirty="0" smtClean="0"/>
              <a:t>. </a:t>
            </a:r>
            <a:r>
              <a:rPr lang="uk-UA" dirty="0"/>
              <a:t>Український стиль інтер'єру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Підготував вчитель технологій та трудового навчання </a:t>
            </a:r>
            <a:r>
              <a:rPr lang="uk-UA" dirty="0" err="1" smtClean="0"/>
              <a:t>Чернівського</a:t>
            </a:r>
            <a:r>
              <a:rPr lang="uk-UA" dirty="0" smtClean="0"/>
              <a:t> закладу загальної середньої освіти І-ІІІ ступенів імені Тараса Шевченка</a:t>
            </a:r>
            <a:endParaRPr lang="ru-RU" dirty="0"/>
          </a:p>
        </p:txBody>
      </p:sp>
      <p:pic>
        <p:nvPicPr>
          <p:cNvPr id="8194" name="Picture 2" descr="Український етнічний стиль в інтер'єрі: 9 обов'язкових елементів —  КупиСтілець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119060"/>
            <a:ext cx="4464496" cy="2507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87558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b="1" dirty="0"/>
              <a:t>Інтер'є́р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vi-VN" b="1" dirty="0"/>
              <a:t>Інтер'є́р</a:t>
            </a:r>
            <a:r>
              <a:rPr lang="vi-VN" dirty="0"/>
              <a:t> (фр. </a:t>
            </a:r>
            <a:r>
              <a:rPr lang="en-US" i="1" dirty="0" err="1"/>
              <a:t>intérieur</a:t>
            </a:r>
            <a:r>
              <a:rPr lang="en-US" dirty="0"/>
              <a:t> — </a:t>
            </a:r>
            <a:r>
              <a:rPr lang="vi-VN" dirty="0"/>
              <a:t>внутрішня частина, середина; від лат. </a:t>
            </a:r>
            <a:r>
              <a:rPr lang="en-US" i="1" dirty="0"/>
              <a:t>interior</a:t>
            </a:r>
            <a:r>
              <a:rPr lang="en-US" dirty="0"/>
              <a:t> — </a:t>
            </a:r>
            <a:r>
              <a:rPr lang="vi-VN" dirty="0"/>
              <a:t>ближчий до середини) — архітектурно й художньо оздоблена внутрішня частина будинку, що забезпечує комфорт людині та визначає функціональне призначення приміщення</a:t>
            </a:r>
            <a:r>
              <a:rPr lang="vi-VN" dirty="0" smtClean="0"/>
              <a:t>.</a:t>
            </a:r>
            <a:r>
              <a:rPr lang="uk-UA" dirty="0" smtClean="0"/>
              <a:t> </a:t>
            </a:r>
          </a:p>
          <a:p>
            <a:pPr algn="just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Етнічний стиль </a:t>
            </a:r>
            <a:r>
              <a:rPr 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інтер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`</a:t>
            </a:r>
            <a:r>
              <a:rPr 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єру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відтворення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інтер'єрі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елементів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етнічних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мотивів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будь-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народу. 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Етнічний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стиль,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використовують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інтер'єру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декілька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етнічний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стиль, фолк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просто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етніка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65155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Різновиди етнічного стилю оформлення </a:t>
            </a:r>
            <a:r>
              <a:rPr lang="uk-UA" dirty="0" err="1" smtClean="0"/>
              <a:t>інтер</a:t>
            </a:r>
            <a:r>
              <a:rPr lang="en-US" dirty="0" smtClean="0"/>
              <a:t>`</a:t>
            </a:r>
            <a:r>
              <a:rPr lang="uk-UA" dirty="0" err="1" smtClean="0"/>
              <a:t>єру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err="1"/>
              <a:t>Кантрі</a:t>
            </a:r>
            <a:r>
              <a:rPr lang="ru-RU" dirty="0"/>
              <a:t> </a:t>
            </a:r>
          </a:p>
          <a:p>
            <a:r>
              <a:rPr lang="ru-RU" dirty="0" err="1" smtClean="0"/>
              <a:t>Англійський</a:t>
            </a:r>
            <a:r>
              <a:rPr lang="ru-RU" dirty="0" smtClean="0"/>
              <a:t> </a:t>
            </a:r>
          </a:p>
          <a:p>
            <a:r>
              <a:rPr lang="uk-UA" dirty="0" smtClean="0"/>
              <a:t>Скандинавський</a:t>
            </a:r>
            <a:endParaRPr lang="uk-UA" dirty="0"/>
          </a:p>
          <a:p>
            <a:r>
              <a:rPr lang="uk-UA" dirty="0"/>
              <a:t>Середземноморський</a:t>
            </a:r>
          </a:p>
          <a:p>
            <a:r>
              <a:rPr lang="ru-RU" dirty="0" err="1" smtClean="0"/>
              <a:t>Американський</a:t>
            </a:r>
            <a:r>
              <a:rPr lang="ru-RU" dirty="0" smtClean="0"/>
              <a:t> </a:t>
            </a:r>
            <a:endParaRPr lang="ru-RU" dirty="0"/>
          </a:p>
          <a:p>
            <a:r>
              <a:rPr lang="ru-RU" dirty="0" smtClean="0"/>
              <a:t>Прованс</a:t>
            </a:r>
          </a:p>
          <a:p>
            <a:r>
              <a:rPr lang="uk-UA" dirty="0"/>
              <a:t>Колоніальний</a:t>
            </a:r>
            <a:endParaRPr lang="en-US" dirty="0"/>
          </a:p>
          <a:p>
            <a:r>
              <a:rPr lang="uk-UA" dirty="0" smtClean="0"/>
              <a:t>Індійський</a:t>
            </a:r>
          </a:p>
          <a:p>
            <a:r>
              <a:rPr lang="uk-UA" dirty="0"/>
              <a:t>Східний </a:t>
            </a:r>
          </a:p>
          <a:p>
            <a:r>
              <a:rPr lang="ru-RU" dirty="0" err="1" smtClean="0"/>
              <a:t>Африканський</a:t>
            </a:r>
            <a:r>
              <a:rPr lang="ru-RU" dirty="0" smtClean="0"/>
              <a:t> </a:t>
            </a:r>
          </a:p>
          <a:p>
            <a:r>
              <a:rPr lang="uk-UA" dirty="0" smtClean="0"/>
              <a:t>Японський</a:t>
            </a:r>
          </a:p>
          <a:p>
            <a:r>
              <a:rPr lang="uk-UA" dirty="0" smtClean="0"/>
              <a:t>Китайський</a:t>
            </a:r>
          </a:p>
          <a:p>
            <a:r>
              <a:rPr lang="uk-UA" dirty="0" err="1" smtClean="0"/>
              <a:t>Єгипитський</a:t>
            </a:r>
            <a:endParaRPr lang="uk-UA" dirty="0" smtClean="0"/>
          </a:p>
          <a:p>
            <a:endParaRPr lang="ru-RU" dirty="0"/>
          </a:p>
        </p:txBody>
      </p:sp>
      <p:pic>
        <p:nvPicPr>
          <p:cNvPr id="9218" name="Picture 2" descr="ЕТНІЧНИЙ СТИЛЬ В ІНТЕР'ЄРІ | ionosfe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1850" y="1196752"/>
            <a:ext cx="3342117" cy="5013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75690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-30297"/>
            <a:ext cx="7467600" cy="1143000"/>
          </a:xfrm>
        </p:spPr>
        <p:txBody>
          <a:bodyPr/>
          <a:lstStyle/>
          <a:p>
            <a:r>
              <a:rPr lang="uk-UA" dirty="0" smtClean="0"/>
              <a:t>Стиль кантрі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402832" cy="4873752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uk-UA" dirty="0" smtClean="0"/>
              <a:t>Стиль кантрі визначає </a:t>
            </a:r>
            <a:r>
              <a:rPr lang="uk-UA" dirty="0" err="1" smtClean="0"/>
              <a:t>інтер</a:t>
            </a:r>
            <a:r>
              <a:rPr lang="en-US" dirty="0" smtClean="0"/>
              <a:t>`</a:t>
            </a:r>
            <a:r>
              <a:rPr lang="uk-UA" dirty="0" err="1" smtClean="0"/>
              <a:t>єр</a:t>
            </a:r>
            <a:r>
              <a:rPr lang="uk-UA" dirty="0" smtClean="0"/>
              <a:t> в стилі сільського життя.</a:t>
            </a:r>
          </a:p>
          <a:p>
            <a:pPr algn="just"/>
            <a:r>
              <a:rPr lang="uk-UA" dirty="0" smtClean="0"/>
              <a:t>Переважно в цьому стилі облаштовують заміські будинки та котеджі.</a:t>
            </a:r>
          </a:p>
          <a:p>
            <a:pPr algn="just"/>
            <a:r>
              <a:rPr lang="uk-UA" dirty="0" smtClean="0"/>
              <a:t>Це може бути стиль англійського котеджу,  української хати, швейцарського шале, американського ранчо, мексиканської фазенди.</a:t>
            </a:r>
          </a:p>
          <a:p>
            <a:pPr algn="just"/>
            <a:r>
              <a:rPr lang="ru-RU" dirty="0"/>
              <a:t>Для </a:t>
            </a:r>
            <a:r>
              <a:rPr lang="ru-RU" dirty="0" err="1"/>
              <a:t>оформлення</a:t>
            </a:r>
            <a:r>
              <a:rPr lang="ru-RU" dirty="0"/>
              <a:t> </a:t>
            </a:r>
            <a:r>
              <a:rPr lang="ru-RU" dirty="0" err="1"/>
              <a:t>цього</a:t>
            </a:r>
            <a:r>
              <a:rPr lang="ru-RU" dirty="0"/>
              <a:t> стилю </a:t>
            </a:r>
            <a:r>
              <a:rPr lang="ru-RU" dirty="0" err="1"/>
              <a:t>використовуються</a:t>
            </a:r>
            <a:r>
              <a:rPr lang="ru-RU" dirty="0"/>
              <a:t> </a:t>
            </a:r>
            <a:r>
              <a:rPr lang="ru-RU" dirty="0" err="1"/>
              <a:t>виключно</a:t>
            </a:r>
            <a:r>
              <a:rPr lang="ru-RU" dirty="0"/>
              <a:t> </a:t>
            </a:r>
            <a:r>
              <a:rPr lang="ru-RU" dirty="0" err="1"/>
              <a:t>екологічно</a:t>
            </a:r>
            <a:r>
              <a:rPr lang="ru-RU" dirty="0"/>
              <a:t> </a:t>
            </a:r>
            <a:r>
              <a:rPr lang="ru-RU" dirty="0" err="1"/>
              <a:t>чисті</a:t>
            </a:r>
            <a:r>
              <a:rPr lang="ru-RU" dirty="0"/>
              <a:t> </a:t>
            </a:r>
            <a:r>
              <a:rPr lang="ru-RU" dirty="0" err="1"/>
              <a:t>матеріали</a:t>
            </a:r>
            <a:r>
              <a:rPr lang="ru-RU" dirty="0"/>
              <a:t> - </a:t>
            </a:r>
            <a:r>
              <a:rPr lang="ru-RU" dirty="0" err="1"/>
              <a:t>натуральне</a:t>
            </a:r>
            <a:r>
              <a:rPr lang="ru-RU" dirty="0"/>
              <a:t> дерево, </a:t>
            </a:r>
            <a:r>
              <a:rPr lang="ru-RU" dirty="0" err="1"/>
              <a:t>натуральний</a:t>
            </a:r>
            <a:r>
              <a:rPr lang="ru-RU" dirty="0"/>
              <a:t> </a:t>
            </a:r>
            <a:r>
              <a:rPr lang="ru-RU" dirty="0" err="1"/>
              <a:t>камінь</a:t>
            </a:r>
            <a:r>
              <a:rPr lang="ru-RU" dirty="0"/>
              <a:t>, текстиль </a:t>
            </a:r>
            <a:r>
              <a:rPr lang="ru-RU" dirty="0" err="1"/>
              <a:t>переважно</a:t>
            </a:r>
            <a:r>
              <a:rPr lang="ru-RU" dirty="0"/>
              <a:t> - </a:t>
            </a:r>
            <a:r>
              <a:rPr lang="ru-RU" dirty="0" err="1"/>
              <a:t>бавовна</a:t>
            </a:r>
            <a:r>
              <a:rPr lang="ru-RU" dirty="0"/>
              <a:t>, </a:t>
            </a:r>
            <a:r>
              <a:rPr lang="ru-RU" dirty="0" err="1"/>
              <a:t>льон</a:t>
            </a:r>
            <a:r>
              <a:rPr lang="ru-RU" dirty="0"/>
              <a:t> і шерсть. </a:t>
            </a:r>
          </a:p>
        </p:txBody>
      </p:sp>
      <p:pic>
        <p:nvPicPr>
          <p:cNvPr id="2050" name="Picture 2" descr="https://4room.ua/files/userdata/kantr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9704" y="764704"/>
            <a:ext cx="3834259" cy="2794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Стиль кантрі в інтер'єрі – дерево і текстиль ручної робот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8839" y="3703862"/>
            <a:ext cx="3805124" cy="2878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62544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err="1"/>
              <a:t>Англійський</a:t>
            </a:r>
            <a:r>
              <a:rPr lang="ru-RU" dirty="0"/>
              <a:t> стиль </a:t>
            </a:r>
            <a:r>
              <a:rPr lang="ru-RU" dirty="0" err="1"/>
              <a:t>інтер’єру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546848" cy="4873752"/>
          </a:xfrm>
        </p:spPr>
        <p:txBody>
          <a:bodyPr>
            <a:normAutofit fontScale="85000" lnSpcReduction="20000"/>
          </a:bodyPr>
          <a:lstStyle/>
          <a:p>
            <a:r>
              <a:rPr lang="ru-RU" dirty="0" err="1"/>
              <a:t>Англійський</a:t>
            </a:r>
            <a:r>
              <a:rPr lang="ru-RU" dirty="0"/>
              <a:t> стиль </a:t>
            </a:r>
            <a:r>
              <a:rPr lang="ru-RU" dirty="0" err="1"/>
              <a:t>інтер’єру</a:t>
            </a:r>
            <a:r>
              <a:rPr lang="ru-RU" dirty="0"/>
              <a:t> </a:t>
            </a:r>
            <a:r>
              <a:rPr lang="ru-RU" dirty="0" err="1"/>
              <a:t>сформувався</a:t>
            </a:r>
            <a:r>
              <a:rPr lang="ru-RU" dirty="0"/>
              <a:t> в </a:t>
            </a:r>
            <a:r>
              <a:rPr lang="ru-RU" dirty="0" err="1"/>
              <a:t>кінці</a:t>
            </a:r>
            <a:r>
              <a:rPr lang="ru-RU" dirty="0"/>
              <a:t> ХІХ </a:t>
            </a:r>
            <a:r>
              <a:rPr lang="ru-RU" dirty="0" err="1"/>
              <a:t>століття</a:t>
            </a:r>
            <a:r>
              <a:rPr lang="ru-RU" dirty="0"/>
              <a:t> на </a:t>
            </a:r>
            <a:r>
              <a:rPr lang="ru-RU" dirty="0" err="1"/>
              <a:t>основі</a:t>
            </a:r>
            <a:r>
              <a:rPr lang="ru-RU" dirty="0"/>
              <a:t> </a:t>
            </a:r>
            <a:r>
              <a:rPr lang="ru-RU" dirty="0" err="1"/>
              <a:t>вікторіанського</a:t>
            </a:r>
            <a:r>
              <a:rPr lang="ru-RU" dirty="0"/>
              <a:t> і </a:t>
            </a:r>
            <a:r>
              <a:rPr lang="ru-RU" dirty="0" err="1"/>
              <a:t>георгіанського</a:t>
            </a:r>
            <a:r>
              <a:rPr lang="ru-RU" dirty="0"/>
              <a:t> </a:t>
            </a:r>
            <a:r>
              <a:rPr lang="ru-RU" dirty="0" err="1"/>
              <a:t>королівських</a:t>
            </a:r>
            <a:r>
              <a:rPr lang="ru-RU" dirty="0"/>
              <a:t> </a:t>
            </a:r>
            <a:r>
              <a:rPr lang="ru-RU" dirty="0" err="1"/>
              <a:t>стилів</a:t>
            </a:r>
            <a:r>
              <a:rPr lang="ru-RU" dirty="0" smtClean="0"/>
              <a:t>.</a:t>
            </a:r>
          </a:p>
          <a:p>
            <a:r>
              <a:rPr lang="uk-UA" dirty="0" smtClean="0"/>
              <a:t>В ньому переважають глибокі відтінки бордового й коричневого кольорів зі світлими тонами – кави з молоком та оливковим.</a:t>
            </a:r>
          </a:p>
          <a:p>
            <a:r>
              <a:rPr lang="uk-UA" dirty="0" smtClean="0"/>
              <a:t>Особливими деталями </a:t>
            </a:r>
            <a:r>
              <a:rPr lang="uk-UA" dirty="0" err="1" smtClean="0"/>
              <a:t>інтер</a:t>
            </a:r>
            <a:r>
              <a:rPr lang="en-US" dirty="0" smtClean="0"/>
              <a:t>`</a:t>
            </a:r>
            <a:r>
              <a:rPr lang="uk-UA" dirty="0" err="1" smtClean="0"/>
              <a:t>єру</a:t>
            </a:r>
            <a:r>
              <a:rPr lang="uk-UA" dirty="0" smtClean="0"/>
              <a:t> в англійському стилі є добротні меблі з натуральної деревини, люстри з кришталю, гобелени, старовинна зброя антикварні настінні годинники, велика кількість сімейних фото, великий камін.</a:t>
            </a:r>
            <a:endParaRPr lang="ru-RU" dirty="0"/>
          </a:p>
        </p:txBody>
      </p:sp>
      <p:pic>
        <p:nvPicPr>
          <p:cNvPr id="3074" name="Picture 2" descr="Англійський стиль в інтер'єрі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7" y="1700808"/>
            <a:ext cx="3418762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Інтер'єр в англійському стилі | інтернет магазин 4Roo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3222" y="3933056"/>
            <a:ext cx="3571597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60276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7467600" cy="1143000"/>
          </a:xfrm>
        </p:spPr>
        <p:txBody>
          <a:bodyPr/>
          <a:lstStyle/>
          <a:p>
            <a:r>
              <a:rPr lang="uk-UA" dirty="0" smtClean="0"/>
              <a:t>Стиль </a:t>
            </a:r>
            <a:r>
              <a:rPr lang="uk-UA" dirty="0" err="1" smtClean="0"/>
              <a:t>прованс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1268760"/>
            <a:ext cx="3754760" cy="4873752"/>
          </a:xfrm>
        </p:spPr>
        <p:txBody>
          <a:bodyPr>
            <a:normAutofit fontScale="85000" lnSpcReduction="20000"/>
          </a:bodyPr>
          <a:lstStyle/>
          <a:p>
            <a:r>
              <a:rPr lang="uk-UA" dirty="0" smtClean="0"/>
              <a:t>Основою  стилю </a:t>
            </a:r>
            <a:r>
              <a:rPr lang="uk-UA" dirty="0" err="1" smtClean="0"/>
              <a:t>прованс</a:t>
            </a:r>
            <a:r>
              <a:rPr lang="uk-UA" dirty="0" smtClean="0"/>
              <a:t> є відображення французької старовини</a:t>
            </a:r>
          </a:p>
          <a:p>
            <a:r>
              <a:rPr lang="uk-UA" dirty="0" smtClean="0"/>
              <a:t>Для стилю </a:t>
            </a:r>
            <a:r>
              <a:rPr lang="uk-UA" dirty="0" err="1" smtClean="0"/>
              <a:t>прованс</a:t>
            </a:r>
            <a:r>
              <a:rPr lang="uk-UA" dirty="0" smtClean="0"/>
              <a:t> характерні  прямокутні присадкуваті шафи, буфети, широкі лавки, дерев</a:t>
            </a:r>
            <a:r>
              <a:rPr lang="en-US" dirty="0" smtClean="0"/>
              <a:t>`</a:t>
            </a:r>
            <a:r>
              <a:rPr lang="uk-UA" dirty="0" err="1" smtClean="0"/>
              <a:t>яні</a:t>
            </a:r>
            <a:r>
              <a:rPr lang="uk-UA" dirty="0" smtClean="0"/>
              <a:t>  столи, стільці з </a:t>
            </a:r>
            <a:r>
              <a:rPr lang="uk-UA" dirty="0" err="1" smtClean="0"/>
              <a:t>плетиними</a:t>
            </a:r>
            <a:r>
              <a:rPr lang="uk-UA" dirty="0" smtClean="0"/>
              <a:t> спинками й сидіннями, численні горщики з квітами</a:t>
            </a:r>
          </a:p>
          <a:p>
            <a:r>
              <a:rPr lang="uk-UA" dirty="0" smtClean="0"/>
              <a:t>Шафи, комоди, фасади </a:t>
            </a:r>
            <a:r>
              <a:rPr lang="uk-UA" dirty="0" err="1" smtClean="0"/>
              <a:t>кухонь</a:t>
            </a:r>
            <a:r>
              <a:rPr lang="uk-UA" dirty="0" smtClean="0"/>
              <a:t> покривають </a:t>
            </a:r>
            <a:r>
              <a:rPr lang="uk-UA" dirty="0" err="1" smtClean="0"/>
              <a:t>воксом</a:t>
            </a:r>
            <a:r>
              <a:rPr lang="uk-UA" dirty="0" smtClean="0"/>
              <a:t> або фарбують теракотові, зелені або бузкові кольори, створюючи яскраві плями на тлі світлих стін.</a:t>
            </a:r>
            <a:endParaRPr lang="ru-RU" dirty="0"/>
          </a:p>
        </p:txBody>
      </p:sp>
      <p:pic>
        <p:nvPicPr>
          <p:cNvPr id="4098" name="Picture 2" descr="Інтер'єр в стилі прованс - Блог Brist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84544"/>
            <a:ext cx="3960440" cy="2701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Прованс в інтер'єрі- особливості, фотографії та опис стилю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1495" y="2885565"/>
            <a:ext cx="3960440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51561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9412"/>
            <a:ext cx="7467600" cy="1143000"/>
          </a:xfrm>
        </p:spPr>
        <p:txBody>
          <a:bodyPr/>
          <a:lstStyle/>
          <a:p>
            <a:r>
              <a:rPr lang="uk-UA" dirty="0" smtClean="0"/>
              <a:t>Японський </a:t>
            </a:r>
            <a:r>
              <a:rPr lang="uk-UA" dirty="0" err="1" smtClean="0"/>
              <a:t>етностиль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754760" cy="4873752"/>
          </a:xfrm>
        </p:spPr>
        <p:txBody>
          <a:bodyPr>
            <a:normAutofit fontScale="92500" lnSpcReduction="20000"/>
          </a:bodyPr>
          <a:lstStyle/>
          <a:p>
            <a:r>
              <a:rPr lang="uk-UA" dirty="0" smtClean="0"/>
              <a:t>Японський  стиль –</a:t>
            </a:r>
            <a:r>
              <a:rPr lang="uk-UA" dirty="0" err="1" smtClean="0"/>
              <a:t>мінімалістичний</a:t>
            </a:r>
            <a:r>
              <a:rPr lang="uk-UA" dirty="0" smtClean="0"/>
              <a:t> декоративний стиль з  найпростішими  та необхідними речами.</a:t>
            </a:r>
          </a:p>
          <a:p>
            <a:r>
              <a:rPr lang="uk-UA" dirty="0" smtClean="0"/>
              <a:t>Поєднання світлих відтінків з темними, можливість перетворення різноманітних ширм, меблі тільки з природних матеріалів.</a:t>
            </a:r>
          </a:p>
          <a:p>
            <a:r>
              <a:rPr lang="uk-UA" dirty="0" smtClean="0"/>
              <a:t>Піали, ширми, циновки допоможуть створити колорит японського етнічного стилю</a:t>
            </a:r>
            <a:endParaRPr lang="ru-RU" dirty="0"/>
          </a:p>
        </p:txBody>
      </p:sp>
      <p:pic>
        <p:nvPicPr>
          <p:cNvPr id="6146" name="Picture 2" descr="Японський стиль в інтер'єрі: Фото сучасного японського дизайну квартир та  приміщень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88640"/>
            <a:ext cx="4176464" cy="3132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vipdesign.kiev.ua/wp-content/uploads/2021/02/japon-trazi-yatak-odalari-icin-5-oneri1-1024x68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1204" y="3731474"/>
            <a:ext cx="4151276" cy="2768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08974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Індійський стиль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970784" cy="4873752"/>
          </a:xfrm>
        </p:spPr>
        <p:txBody>
          <a:bodyPr>
            <a:normAutofit fontScale="92500"/>
          </a:bodyPr>
          <a:lstStyle/>
          <a:p>
            <a:r>
              <a:rPr lang="uk-UA" dirty="0" smtClean="0"/>
              <a:t>Характерною ознакою індійського стилю є кольори: бірюзові, малинові, помаранчеві в поєднанні з позолотою.</a:t>
            </a:r>
          </a:p>
          <a:p>
            <a:r>
              <a:rPr lang="uk-UA" dirty="0" smtClean="0"/>
              <a:t>Меблі в індійських будинках низькі, виготовлені з міцної деревини. Їхня характерна </a:t>
            </a:r>
            <a:r>
              <a:rPr lang="uk-UA" dirty="0" err="1" smtClean="0"/>
              <a:t>особливость</a:t>
            </a:r>
            <a:r>
              <a:rPr lang="uk-UA" dirty="0" smtClean="0"/>
              <a:t> – легка трансформація: стільці й столи, ширми, віконниці й двері часто «міняються ролями»</a:t>
            </a:r>
            <a:endParaRPr lang="ru-RU" dirty="0"/>
          </a:p>
        </p:txBody>
      </p:sp>
      <p:pic>
        <p:nvPicPr>
          <p:cNvPr id="5122" name="Picture 2" descr="Індійський стиль інтер'єру будинку – замовити дизайн-проект Київ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2214" y="260648"/>
            <a:ext cx="4182344" cy="3136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Індійський стиль в інтер'єрі: атмосфера гармонії та щаст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8640" y="3625548"/>
            <a:ext cx="4182344" cy="311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36856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Американський стиль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898776" cy="4873752"/>
          </a:xfrm>
        </p:spPr>
        <p:txBody>
          <a:bodyPr>
            <a:normAutofit fontScale="85000" lnSpcReduction="10000"/>
          </a:bodyPr>
          <a:lstStyle/>
          <a:p>
            <a:r>
              <a:rPr lang="uk-UA" dirty="0" smtClean="0"/>
              <a:t>Характерними особливостями американського стилю в </a:t>
            </a:r>
            <a:r>
              <a:rPr lang="uk-UA" dirty="0" err="1" smtClean="0"/>
              <a:t>інтер</a:t>
            </a:r>
            <a:r>
              <a:rPr lang="en-US" dirty="0" smtClean="0"/>
              <a:t>`</a:t>
            </a:r>
            <a:r>
              <a:rPr lang="uk-UA" dirty="0" err="1" smtClean="0"/>
              <a:t>єрі</a:t>
            </a:r>
            <a:r>
              <a:rPr lang="uk-UA" dirty="0" smtClean="0"/>
              <a:t> є порівняно невелика кількість деталей в </a:t>
            </a:r>
            <a:r>
              <a:rPr lang="uk-UA" dirty="0" err="1" smtClean="0"/>
              <a:t>інтер</a:t>
            </a:r>
            <a:r>
              <a:rPr lang="en-US" dirty="0" smtClean="0"/>
              <a:t>`</a:t>
            </a:r>
            <a:r>
              <a:rPr lang="uk-UA" dirty="0" err="1" smtClean="0"/>
              <a:t>єрі</a:t>
            </a:r>
            <a:r>
              <a:rPr lang="uk-UA" dirty="0" smtClean="0"/>
              <a:t>, майже повна відсутність декоративних орнаментів. </a:t>
            </a:r>
          </a:p>
          <a:p>
            <a:r>
              <a:rPr lang="uk-UA" dirty="0" smtClean="0"/>
              <a:t>Колірна гама американського стилю надзвичайно широка, але найчастіше в </a:t>
            </a:r>
            <a:r>
              <a:rPr lang="uk-UA" dirty="0" err="1" smtClean="0"/>
              <a:t>інтер</a:t>
            </a:r>
            <a:r>
              <a:rPr lang="en-US" dirty="0" smtClean="0"/>
              <a:t>`</a:t>
            </a:r>
            <a:r>
              <a:rPr lang="uk-UA" dirty="0" err="1" smtClean="0"/>
              <a:t>єрі</a:t>
            </a:r>
            <a:r>
              <a:rPr lang="uk-UA" dirty="0" smtClean="0"/>
              <a:t> використовують кольори, наближені до кольору: від світло-бежевого до темно-коричневого і зеленого.</a:t>
            </a:r>
            <a:endParaRPr lang="ru-RU" dirty="0"/>
          </a:p>
        </p:txBody>
      </p:sp>
      <p:sp>
        <p:nvSpPr>
          <p:cNvPr id="4" name="AutoShape 2" descr="Американський стиль в інтер'єрі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Американський стиль в інтер'єрі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174" name="Picture 6" descr="Американський стиль в інтер'єрі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5" y="764704"/>
            <a:ext cx="3624521" cy="2722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8" descr="Американський стиль інтер'єру квартири, будинку, вітальні, кухні. Фото,  особливості інтер'єр в американському стилі | Simpeks Desig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10" descr="https://simpeksdesign.com/wp-content/uploads/2023/11/america05-360x240-1.jpg.webp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12" descr="https://simpeksdesign.com/wp-content/uploads/2023/11/america05-360x240-1.jpg.webp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182" name="Picture 14" descr="ᐉ Інтер'єр будинку в стилі американської класики | Craft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9667" y="3822956"/>
            <a:ext cx="3630909" cy="2587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66754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Ознаки українського етнічного стилю інтер’єру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k-UA" dirty="0" smtClean="0"/>
              <a:t>Дерев’яні меблі</a:t>
            </a:r>
          </a:p>
          <a:p>
            <a:r>
              <a:rPr lang="uk-UA" dirty="0" smtClean="0"/>
              <a:t>Натуральні тканини ручної роботи</a:t>
            </a:r>
          </a:p>
          <a:p>
            <a:r>
              <a:rPr lang="uk-UA" dirty="0" smtClean="0"/>
              <a:t>Декорування розписом або різьбленням</a:t>
            </a:r>
            <a:endParaRPr lang="uk-UA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3140968"/>
            <a:ext cx="4407044" cy="3651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1034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Українська піч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Центром </a:t>
            </a:r>
            <a:r>
              <a:rPr lang="ru-RU" dirty="0" err="1" smtClean="0"/>
              <a:t>житла</a:t>
            </a:r>
            <a:r>
              <a:rPr lang="ru-RU" dirty="0" smtClean="0"/>
              <a:t> </a:t>
            </a:r>
            <a:r>
              <a:rPr lang="ru-RU" dirty="0" err="1" smtClean="0"/>
              <a:t>української</a:t>
            </a:r>
            <a:r>
              <a:rPr lang="ru-RU" dirty="0" smtClean="0"/>
              <a:t> </a:t>
            </a:r>
            <a:r>
              <a:rPr lang="ru-RU" dirty="0" err="1" smtClean="0"/>
              <a:t>хати</a:t>
            </a:r>
            <a:r>
              <a:rPr lang="ru-RU" dirty="0" smtClean="0"/>
              <a:t> </a:t>
            </a:r>
            <a:r>
              <a:rPr lang="ru-RU" dirty="0" err="1" smtClean="0"/>
              <a:t>була</a:t>
            </a:r>
            <a:r>
              <a:rPr lang="ru-RU" dirty="0" smtClean="0"/>
              <a:t> </a:t>
            </a:r>
            <a:r>
              <a:rPr lang="ru-RU" dirty="0" err="1" smtClean="0"/>
              <a:t>піч</a:t>
            </a:r>
            <a:r>
              <a:rPr lang="ru-RU" dirty="0" smtClean="0"/>
              <a:t>, форма й </a:t>
            </a:r>
            <a:r>
              <a:rPr lang="ru-RU" dirty="0" err="1" smtClean="0"/>
              <a:t>оздоблення</a:t>
            </a:r>
            <a:r>
              <a:rPr lang="ru-RU" dirty="0" smtClean="0"/>
              <a:t> </a:t>
            </a:r>
            <a:r>
              <a:rPr lang="ru-RU" dirty="0" err="1" smtClean="0"/>
              <a:t>якої</a:t>
            </a:r>
            <a:r>
              <a:rPr lang="ru-RU" dirty="0" smtClean="0"/>
              <a:t> </a:t>
            </a:r>
            <a:r>
              <a:rPr lang="ru-RU" dirty="0" err="1" smtClean="0"/>
              <a:t>відповідали</a:t>
            </a:r>
            <a:r>
              <a:rPr lang="ru-RU" dirty="0" smtClean="0"/>
              <a:t> </a:t>
            </a:r>
            <a:r>
              <a:rPr lang="ru-RU" dirty="0" err="1" smtClean="0"/>
              <a:t>етнографічному</a:t>
            </a:r>
            <a:r>
              <a:rPr lang="ru-RU" dirty="0" smtClean="0"/>
              <a:t> </a:t>
            </a:r>
            <a:r>
              <a:rPr lang="ru-RU" dirty="0" err="1" smtClean="0"/>
              <a:t>регіону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Піч</a:t>
            </a:r>
            <a:r>
              <a:rPr lang="ru-RU" dirty="0" smtClean="0"/>
              <a:t> </a:t>
            </a:r>
            <a:r>
              <a:rPr lang="ru-RU" dirty="0" err="1"/>
              <a:t>була</a:t>
            </a:r>
            <a:r>
              <a:rPr lang="ru-RU" dirty="0"/>
              <a:t> </a:t>
            </a:r>
            <a:r>
              <a:rPr lang="ru-RU" dirty="0" err="1"/>
              <a:t>глибоким</a:t>
            </a:r>
            <a:r>
              <a:rPr lang="ru-RU" dirty="0"/>
              <a:t> символом </a:t>
            </a:r>
            <a:r>
              <a:rPr lang="ru-RU" dirty="0" err="1"/>
              <a:t>рідного</a:t>
            </a:r>
            <a:r>
              <a:rPr lang="ru-RU" dirty="0"/>
              <a:t> </a:t>
            </a:r>
            <a:r>
              <a:rPr lang="ru-RU" dirty="0" err="1"/>
              <a:t>вогнища</a:t>
            </a:r>
            <a:r>
              <a:rPr lang="ru-RU" dirty="0"/>
              <a:t>, </a:t>
            </a:r>
            <a:r>
              <a:rPr lang="ru-RU" dirty="0" err="1"/>
              <a:t>неперервності</a:t>
            </a:r>
            <a:r>
              <a:rPr lang="ru-RU" dirty="0"/>
              <a:t> роду.</a:t>
            </a:r>
            <a:endParaRPr lang="uk-UA" b="1" dirty="0"/>
          </a:p>
        </p:txBody>
      </p:sp>
      <p:grpSp>
        <p:nvGrpSpPr>
          <p:cNvPr id="5" name="Групувати 4"/>
          <p:cNvGrpSpPr/>
          <p:nvPr/>
        </p:nvGrpSpPr>
        <p:grpSpPr>
          <a:xfrm>
            <a:off x="611560" y="4161223"/>
            <a:ext cx="2880320" cy="2100210"/>
            <a:chOff x="3635896" y="4537212"/>
            <a:chExt cx="2880320" cy="2100210"/>
          </a:xfrm>
        </p:grpSpPr>
        <p:pic>
          <p:nvPicPr>
            <p:cNvPr id="2052" name="Picture 4" descr="Традиційна українська піч на Придніпров’ї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7330" y="4537212"/>
              <a:ext cx="2657452" cy="17074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Прямокутник 3"/>
            <p:cNvSpPr/>
            <p:nvPr/>
          </p:nvSpPr>
          <p:spPr>
            <a:xfrm>
              <a:off x="3635896" y="6237312"/>
              <a:ext cx="2880320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000" b="1" i="1" dirty="0" err="1"/>
                <a:t>Піч</a:t>
              </a:r>
              <a:r>
                <a:rPr lang="ru-RU" sz="1000" b="1" i="1" dirty="0"/>
                <a:t> в </a:t>
              </a:r>
              <a:r>
                <a:rPr lang="ru-RU" sz="1000" b="1" i="1" dirty="0" err="1"/>
                <a:t>українській</a:t>
              </a:r>
              <a:r>
                <a:rPr lang="ru-RU" sz="1000" b="1" i="1" dirty="0"/>
                <a:t> </a:t>
              </a:r>
              <a:r>
                <a:rPr lang="ru-RU" sz="1000" b="1" i="1" dirty="0" err="1"/>
                <a:t>хаті</a:t>
              </a:r>
              <a:r>
                <a:rPr lang="ru-RU" sz="1000" b="1" i="1" dirty="0"/>
                <a:t>, </a:t>
              </a:r>
              <a:r>
                <a:rPr lang="ru-RU" sz="1000" b="1" i="1" dirty="0" err="1"/>
                <a:t>розмальована</a:t>
              </a:r>
              <a:r>
                <a:rPr lang="ru-RU" sz="1000" b="1" i="1" dirty="0"/>
                <a:t> </a:t>
              </a:r>
              <a:r>
                <a:rPr lang="ru-RU" sz="1000" b="1" i="1" dirty="0" err="1"/>
                <a:t>Петриківським</a:t>
              </a:r>
              <a:r>
                <a:rPr lang="ru-RU" sz="1000" b="1" i="1" dirty="0"/>
                <a:t> </a:t>
              </a:r>
              <a:r>
                <a:rPr lang="ru-RU" sz="1000" b="1" i="1" dirty="0" err="1"/>
                <a:t>розписом</a:t>
              </a:r>
              <a:endParaRPr lang="uk-UA" sz="1000" dirty="0"/>
            </a:p>
          </p:txBody>
        </p:sp>
      </p:grpSp>
      <p:pic>
        <p:nvPicPr>
          <p:cNvPr id="2054" name="Picture 6" descr="Немає опису світлини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0505" y="3573016"/>
            <a:ext cx="2808312" cy="1885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Наталя Данилюк :: Старенька піч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913065"/>
            <a:ext cx="1923678" cy="256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53280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Сволок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"/>
          </p:nvPr>
        </p:nvSpPr>
        <p:spPr>
          <a:xfrm>
            <a:off x="323528" y="1750432"/>
            <a:ext cx="4464496" cy="4873752"/>
          </a:xfrm>
        </p:spPr>
        <p:txBody>
          <a:bodyPr>
            <a:normAutofit lnSpcReduction="10000"/>
          </a:bodyPr>
          <a:lstStyle/>
          <a:p>
            <a:r>
              <a:rPr lang="uk-UA" dirty="0" smtClean="0"/>
              <a:t>Сволок – центральна балка, на яку спиралася стеля, символ міцності будівлі, міцної сім’ї. міцного здоров’я всіх мешканців житла.</a:t>
            </a:r>
          </a:p>
          <a:p>
            <a:r>
              <a:rPr lang="uk-UA" dirty="0" smtClean="0"/>
              <a:t>На сволоку часто робили орнаменти, написи, хрести, що були оберегами</a:t>
            </a:r>
          </a:p>
          <a:p>
            <a:r>
              <a:rPr lang="uk-UA" dirty="0" smtClean="0"/>
              <a:t>На свята його прикрашали: декорували гілочками із зеленим листям, квітами </a:t>
            </a:r>
            <a:endParaRPr lang="uk-UA" dirty="0"/>
          </a:p>
        </p:txBody>
      </p:sp>
      <p:grpSp>
        <p:nvGrpSpPr>
          <p:cNvPr id="5" name="Групувати 4"/>
          <p:cNvGrpSpPr/>
          <p:nvPr/>
        </p:nvGrpSpPr>
        <p:grpSpPr>
          <a:xfrm>
            <a:off x="4788024" y="189094"/>
            <a:ext cx="3285591" cy="2881365"/>
            <a:chOff x="4666618" y="1411731"/>
            <a:chExt cx="3438128" cy="2975441"/>
          </a:xfrm>
        </p:grpSpPr>
        <p:pic>
          <p:nvPicPr>
            <p:cNvPr id="3074" name="Picture 2" descr="undefined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66618" y="1411731"/>
              <a:ext cx="3433773" cy="25753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Прямокутник 3"/>
            <p:cNvSpPr/>
            <p:nvPr/>
          </p:nvSpPr>
          <p:spPr>
            <a:xfrm>
              <a:off x="4666618" y="3987062"/>
              <a:ext cx="3438128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000" dirty="0"/>
                <a:t>Сволок у </a:t>
              </a:r>
              <a:r>
                <a:rPr lang="ru-RU" sz="1000" dirty="0" err="1"/>
                <a:t>старій</a:t>
              </a:r>
              <a:r>
                <a:rPr lang="ru-RU" sz="1000" dirty="0"/>
                <a:t> </a:t>
              </a:r>
              <a:r>
                <a:rPr lang="ru-RU" sz="1000" dirty="0" err="1"/>
                <a:t>лемківській</a:t>
              </a:r>
              <a:r>
                <a:rPr lang="ru-RU" sz="1000" dirty="0"/>
                <a:t> </a:t>
              </a:r>
              <a:r>
                <a:rPr lang="ru-RU" sz="1000" dirty="0" err="1"/>
                <a:t>хаті</a:t>
              </a:r>
              <a:r>
                <a:rPr lang="ru-RU" sz="1000" dirty="0"/>
                <a:t> (1681), </a:t>
              </a:r>
              <a:endParaRPr lang="ru-RU" sz="1000" dirty="0" smtClean="0"/>
            </a:p>
            <a:p>
              <a:pPr algn="ctr"/>
              <a:r>
                <a:rPr lang="ru-RU" sz="1000" dirty="0" smtClean="0"/>
                <a:t>з </a:t>
              </a:r>
              <a:r>
                <a:rPr lang="ru-RU" sz="1000" dirty="0" err="1"/>
                <a:t>малюнком</a:t>
              </a:r>
              <a:r>
                <a:rPr lang="ru-RU" sz="1000" dirty="0"/>
                <a:t> «</a:t>
              </a:r>
              <a:r>
                <a:rPr lang="ru-RU" sz="1000" dirty="0" err="1"/>
                <a:t>Квітка</a:t>
              </a:r>
              <a:r>
                <a:rPr lang="ru-RU" sz="1000" dirty="0"/>
                <a:t> </a:t>
              </a:r>
              <a:r>
                <a:rPr lang="ru-RU" sz="1000" dirty="0" err="1"/>
                <a:t>Життя</a:t>
              </a:r>
              <a:r>
                <a:rPr lang="ru-RU" sz="1000" dirty="0"/>
                <a:t>» </a:t>
              </a:r>
              <a:r>
                <a:rPr lang="ru-RU" sz="1000" dirty="0" err="1"/>
                <a:t>або</a:t>
              </a:r>
              <a:r>
                <a:rPr lang="ru-RU" sz="1000" dirty="0"/>
                <a:t> «</a:t>
              </a:r>
              <a:r>
                <a:rPr lang="ru-RU" sz="1000" dirty="0" err="1"/>
                <a:t>Громовий</a:t>
              </a:r>
              <a:r>
                <a:rPr lang="ru-RU" sz="1000" dirty="0"/>
                <a:t> знак».</a:t>
              </a:r>
              <a:endParaRPr lang="uk-UA" sz="1000" dirty="0"/>
            </a:p>
          </p:txBody>
        </p:sp>
      </p:grpSp>
      <p:pic>
        <p:nvPicPr>
          <p:cNvPr id="3076" name="Picture 4" descr="Немає опису світлини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1507" y="5355014"/>
            <a:ext cx="3459763" cy="1358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сволок — Вікісловник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1181" y="3284984"/>
            <a:ext cx="2448272" cy="1836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81220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Покуть – священне місце в хаті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6181353" cy="4873752"/>
          </a:xfrm>
        </p:spPr>
        <p:txBody>
          <a:bodyPr>
            <a:normAutofit/>
          </a:bodyPr>
          <a:lstStyle/>
          <a:p>
            <a:r>
              <a:rPr lang="uk-UA" dirty="0" smtClean="0"/>
              <a:t>Покуть - </a:t>
            </a:r>
            <a:r>
              <a:rPr lang="uk-UA" dirty="0"/>
              <a:t> </a:t>
            </a:r>
            <a:r>
              <a:rPr lang="uk-UA" b="1" dirty="0"/>
              <a:t>куток, розміщений по діагоналі від печі, та місце біля </a:t>
            </a:r>
            <a:r>
              <a:rPr lang="uk-UA" b="1" dirty="0" smtClean="0"/>
              <a:t>нього, </a:t>
            </a:r>
            <a:r>
              <a:rPr lang="uk-UA" dirty="0" smtClean="0"/>
              <a:t> це місце, у якому, за віруваннями українців, перебувають хатні боги. </a:t>
            </a:r>
          </a:p>
          <a:p>
            <a:r>
              <a:rPr lang="uk-UA" dirty="0" smtClean="0"/>
              <a:t>На покуть усаджували почесного гостя, наречених, а на </a:t>
            </a:r>
            <a:r>
              <a:rPr lang="uk-UA" dirty="0" err="1" smtClean="0"/>
              <a:t>різдво</a:t>
            </a:r>
            <a:r>
              <a:rPr lang="uk-UA" dirty="0" smtClean="0"/>
              <a:t> ставили ритуальний сніп жита – </a:t>
            </a:r>
            <a:r>
              <a:rPr lang="uk-UA" dirty="0" err="1" smtClean="0"/>
              <a:t>дідух</a:t>
            </a:r>
            <a:r>
              <a:rPr lang="uk-UA" dirty="0" smtClean="0"/>
              <a:t>.</a:t>
            </a:r>
            <a:endParaRPr lang="uk-UA" dirty="0"/>
          </a:p>
        </p:txBody>
      </p:sp>
      <p:pic>
        <p:nvPicPr>
          <p:cNvPr id="1026" name="Picture 2" descr="ПОКУТЬ — ОСОБЛИВЕ МІСЦЕ У ХАТІ | Шахтар Галичин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556792"/>
            <a:ext cx="2592288" cy="1726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По́куття, також покуть — куток в українській селянській хаті, розміщений по  діагоналі від печі, та місце біля нього. | ВКонтакт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293096"/>
            <a:ext cx="2714625" cy="168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Скарби України - Покуть — це куток в українській... | Faceboo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797152"/>
            <a:ext cx="2628900" cy="1733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5362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Божник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474840" cy="4873752"/>
          </a:xfrm>
        </p:spPr>
        <p:txBody>
          <a:bodyPr>
            <a:normAutofit fontScale="92500" lnSpcReduction="20000"/>
          </a:bodyPr>
          <a:lstStyle/>
          <a:p>
            <a:r>
              <a:rPr lang="uk-UA" dirty="0" smtClean="0"/>
              <a:t>На покутті </a:t>
            </a:r>
            <a:r>
              <a:rPr lang="ru-RU" dirty="0" err="1" smtClean="0"/>
              <a:t>облаштовували</a:t>
            </a:r>
            <a:r>
              <a:rPr lang="ru-RU" dirty="0" smtClean="0"/>
              <a:t> </a:t>
            </a:r>
            <a:r>
              <a:rPr lang="ru-RU" dirty="0" err="1" smtClean="0"/>
              <a:t>божник</a:t>
            </a:r>
            <a:r>
              <a:rPr lang="ru-RU" dirty="0"/>
              <a:t>: </a:t>
            </a:r>
            <a:r>
              <a:rPr lang="ru-RU" dirty="0" err="1"/>
              <a:t>висіла</a:t>
            </a:r>
            <a:r>
              <a:rPr lang="ru-RU" dirty="0"/>
              <a:t> </a:t>
            </a:r>
            <a:r>
              <a:rPr lang="ru-RU" dirty="0" err="1"/>
              <a:t>ікона</a:t>
            </a:r>
            <a:r>
              <a:rPr lang="ru-RU" dirty="0"/>
              <a:t> </a:t>
            </a:r>
            <a:r>
              <a:rPr lang="ru-RU" dirty="0" err="1"/>
              <a:t>Ісуса</a:t>
            </a:r>
            <a:r>
              <a:rPr lang="ru-RU" dirty="0"/>
              <a:t> Христа. Для </a:t>
            </a:r>
            <a:r>
              <a:rPr lang="ru-RU" dirty="0" err="1"/>
              <a:t>неї</a:t>
            </a:r>
            <a:r>
              <a:rPr lang="ru-RU" dirty="0"/>
              <a:t> </a:t>
            </a:r>
            <a:r>
              <a:rPr lang="ru-RU" dirty="0" err="1"/>
              <a:t>спеціально</a:t>
            </a:r>
            <a:r>
              <a:rPr lang="ru-RU" dirty="0"/>
              <a:t> </a:t>
            </a:r>
            <a:r>
              <a:rPr lang="ru-RU" dirty="0" err="1"/>
              <a:t>виготовляли</a:t>
            </a:r>
            <a:r>
              <a:rPr lang="ru-RU" dirty="0"/>
              <a:t> </a:t>
            </a:r>
            <a:r>
              <a:rPr lang="ru-RU" dirty="0" err="1"/>
              <a:t>більшого</a:t>
            </a:r>
            <a:r>
              <a:rPr lang="ru-RU" dirty="0"/>
              <a:t> </a:t>
            </a:r>
            <a:r>
              <a:rPr lang="ru-RU" dirty="0" err="1"/>
              <a:t>розміру</a:t>
            </a:r>
            <a:r>
              <a:rPr lang="ru-RU" dirty="0"/>
              <a:t> </a:t>
            </a:r>
            <a:r>
              <a:rPr lang="ru-RU" dirty="0" err="1"/>
              <a:t>вишитий</a:t>
            </a:r>
            <a:r>
              <a:rPr lang="ru-RU" dirty="0"/>
              <a:t> рушник, </a:t>
            </a:r>
            <a:r>
              <a:rPr lang="ru-RU" dirty="0" err="1"/>
              <a:t>який</a:t>
            </a:r>
            <a:r>
              <a:rPr lang="ru-RU" dirty="0"/>
              <a:t> у </a:t>
            </a:r>
            <a:r>
              <a:rPr lang="ru-RU" dirty="0" err="1"/>
              <a:t>народі</a:t>
            </a:r>
            <a:r>
              <a:rPr lang="ru-RU" dirty="0"/>
              <a:t> </a:t>
            </a:r>
            <a:r>
              <a:rPr lang="ru-RU" dirty="0" err="1"/>
              <a:t>називали</a:t>
            </a:r>
            <a:r>
              <a:rPr lang="ru-RU" dirty="0"/>
              <a:t> </a:t>
            </a:r>
            <a:r>
              <a:rPr lang="ru-RU" dirty="0" err="1"/>
              <a:t>божником</a:t>
            </a:r>
            <a:r>
              <a:rPr lang="ru-RU" dirty="0"/>
              <a:t>.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обидва</a:t>
            </a:r>
            <a:r>
              <a:rPr lang="ru-RU" dirty="0"/>
              <a:t> </a:t>
            </a:r>
            <a:r>
              <a:rPr lang="ru-RU" dirty="0" err="1"/>
              <a:t>кінці</a:t>
            </a:r>
            <a:r>
              <a:rPr lang="ru-RU" dirty="0"/>
              <a:t> </a:t>
            </a:r>
            <a:r>
              <a:rPr lang="ru-RU" dirty="0" err="1"/>
              <a:t>сягали</a:t>
            </a:r>
            <a:r>
              <a:rPr lang="ru-RU" dirty="0"/>
              <a:t> </a:t>
            </a:r>
            <a:r>
              <a:rPr lang="ru-RU" dirty="0" err="1"/>
              <a:t>лави</a:t>
            </a:r>
            <a:r>
              <a:rPr lang="ru-RU" dirty="0"/>
              <a:t>. А </a:t>
            </a:r>
            <a:r>
              <a:rPr lang="ru-RU" dirty="0" err="1"/>
              <a:t>іноді</a:t>
            </a:r>
            <a:r>
              <a:rPr lang="ru-RU" dirty="0"/>
              <a:t> </a:t>
            </a:r>
            <a:r>
              <a:rPr lang="ru-RU" dirty="0" err="1"/>
              <a:t>кінці</a:t>
            </a:r>
            <a:r>
              <a:rPr lang="ru-RU" dirty="0"/>
              <a:t> рушника </a:t>
            </a:r>
            <a:r>
              <a:rPr lang="ru-RU" dirty="0" err="1"/>
              <a:t>збирали</a:t>
            </a:r>
            <a:r>
              <a:rPr lang="ru-RU" dirty="0"/>
              <a:t> в </a:t>
            </a:r>
            <a:r>
              <a:rPr lang="ru-RU" dirty="0" err="1"/>
              <a:t>збірки</a:t>
            </a:r>
            <a:r>
              <a:rPr lang="ru-RU" dirty="0"/>
              <a:t> й </a:t>
            </a:r>
            <a:r>
              <a:rPr lang="ru-RU" dirty="0" err="1"/>
              <a:t>перев’язували</a:t>
            </a:r>
            <a:r>
              <a:rPr lang="ru-RU" dirty="0"/>
              <a:t>, </a:t>
            </a:r>
            <a:r>
              <a:rPr lang="ru-RU" dirty="0" err="1"/>
              <a:t>щоб</a:t>
            </a:r>
            <a:r>
              <a:rPr lang="ru-RU" dirty="0"/>
              <a:t> у </a:t>
            </a:r>
            <a:r>
              <a:rPr lang="ru-RU" dirty="0" err="1"/>
              <a:t>такий</a:t>
            </a:r>
            <a:r>
              <a:rPr lang="ru-RU" dirty="0"/>
              <a:t> </a:t>
            </a:r>
            <a:r>
              <a:rPr lang="ru-RU" dirty="0" err="1"/>
              <a:t>спосіб</a:t>
            </a:r>
            <a:r>
              <a:rPr lang="ru-RU" dirty="0"/>
              <a:t> </a:t>
            </a:r>
            <a:r>
              <a:rPr lang="ru-RU" dirty="0" err="1"/>
              <a:t>надати</a:t>
            </a:r>
            <a:r>
              <a:rPr lang="ru-RU" dirty="0"/>
              <a:t> </a:t>
            </a:r>
            <a:r>
              <a:rPr lang="ru-RU" dirty="0" err="1"/>
              <a:t>найпочеснішій</a:t>
            </a:r>
            <a:r>
              <a:rPr lang="ru-RU" dirty="0"/>
              <a:t> </a:t>
            </a:r>
            <a:r>
              <a:rPr lang="ru-RU" dirty="0" err="1"/>
              <a:t>іконі</a:t>
            </a:r>
            <a:r>
              <a:rPr lang="ru-RU" dirty="0"/>
              <a:t> </a:t>
            </a:r>
            <a:r>
              <a:rPr lang="ru-RU" dirty="0" err="1"/>
              <a:t>ілюзорної</a:t>
            </a:r>
            <a:r>
              <a:rPr lang="ru-RU" dirty="0"/>
              <a:t> </a:t>
            </a:r>
            <a:r>
              <a:rPr lang="ru-RU" dirty="0" err="1"/>
              <a:t>урочистості</a:t>
            </a:r>
            <a:r>
              <a:rPr lang="ru-RU" dirty="0"/>
              <a:t> й </a:t>
            </a:r>
            <a:r>
              <a:rPr lang="ru-RU" dirty="0" err="1"/>
              <a:t>святості</a:t>
            </a:r>
            <a:r>
              <a:rPr lang="ru-RU" dirty="0"/>
              <a:t>. </a:t>
            </a:r>
            <a:r>
              <a:rPr lang="ru-RU" dirty="0" err="1"/>
              <a:t>Окрім</a:t>
            </a:r>
            <a:r>
              <a:rPr lang="ru-RU" dirty="0"/>
              <a:t> </a:t>
            </a:r>
            <a:r>
              <a:rPr lang="ru-RU" dirty="0" err="1"/>
              <a:t>буденних</a:t>
            </a:r>
            <a:r>
              <a:rPr lang="ru-RU" dirty="0"/>
              <a:t> </a:t>
            </a:r>
            <a:r>
              <a:rPr lang="ru-RU" dirty="0" err="1"/>
              <a:t>були</a:t>
            </a:r>
            <a:r>
              <a:rPr lang="ru-RU" dirty="0"/>
              <a:t> й </a:t>
            </a:r>
            <a:r>
              <a:rPr lang="ru-RU" dirty="0" err="1"/>
              <a:t>святкові</a:t>
            </a:r>
            <a:r>
              <a:rPr lang="ru-RU" dirty="0"/>
              <a:t> рушники-</a:t>
            </a:r>
            <a:r>
              <a:rPr lang="ru-RU" dirty="0" err="1"/>
              <a:t>божники</a:t>
            </a:r>
            <a:r>
              <a:rPr lang="ru-RU" dirty="0"/>
              <a:t>,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вішали</a:t>
            </a:r>
            <a:r>
              <a:rPr lang="ru-RU" dirty="0"/>
              <a:t> на </a:t>
            </a:r>
            <a:r>
              <a:rPr lang="ru-RU" dirty="0" err="1"/>
              <a:t>великі</a:t>
            </a:r>
            <a:r>
              <a:rPr lang="ru-RU" dirty="0"/>
              <a:t> </a:t>
            </a:r>
            <a:r>
              <a:rPr lang="ru-RU" dirty="0" err="1"/>
              <a:t>празники</a:t>
            </a:r>
            <a:r>
              <a:rPr lang="ru-RU" dirty="0"/>
              <a:t>.</a:t>
            </a:r>
            <a:endParaRPr lang="uk-UA" dirty="0"/>
          </a:p>
        </p:txBody>
      </p:sp>
      <p:pic>
        <p:nvPicPr>
          <p:cNvPr id="1026" name="Picture 2" descr="Файл:Божник.jpg — Вікіпеді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32656"/>
            <a:ext cx="288032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undefine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3166" y="2552136"/>
            <a:ext cx="2810068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Рушник на божницу или икону - Рушник. Традиции славянских народов. - Страна  Мам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6120" y="4581128"/>
            <a:ext cx="2810068" cy="2107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93356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Полик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826768" cy="4873752"/>
          </a:xfrm>
        </p:spPr>
        <p:txBody>
          <a:bodyPr>
            <a:normAutofit fontScale="85000" lnSpcReduction="10000"/>
          </a:bodyPr>
          <a:lstStyle/>
          <a:p>
            <a:r>
              <a:rPr lang="ru-RU" dirty="0"/>
              <a:t> </a:t>
            </a:r>
            <a:r>
              <a:rPr lang="ru-RU" dirty="0" err="1"/>
              <a:t>Піл</a:t>
            </a:r>
            <a:r>
              <a:rPr lang="ru-RU" dirty="0"/>
              <a:t>,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полик</a:t>
            </a:r>
            <a:r>
              <a:rPr lang="ru-RU" dirty="0"/>
              <a:t>, —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дерев'яний</a:t>
            </a:r>
            <a:r>
              <a:rPr lang="ru-RU" dirty="0"/>
              <a:t> настил, </a:t>
            </a:r>
            <a:r>
              <a:rPr lang="ru-RU" dirty="0" err="1"/>
              <a:t>який</a:t>
            </a:r>
            <a:r>
              <a:rPr lang="ru-RU" dirty="0"/>
              <a:t> </a:t>
            </a:r>
            <a:r>
              <a:rPr lang="ru-RU" dirty="0" err="1"/>
              <a:t>встановлюють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печі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лежанки до </a:t>
            </a:r>
            <a:r>
              <a:rPr lang="ru-RU" dirty="0" err="1"/>
              <a:t>протилежної</a:t>
            </a:r>
            <a:r>
              <a:rPr lang="ru-RU" dirty="0"/>
              <a:t> </a:t>
            </a:r>
            <a:r>
              <a:rPr lang="ru-RU" dirty="0" err="1"/>
              <a:t>стіни</a:t>
            </a:r>
            <a:r>
              <a:rPr lang="ru-RU" dirty="0"/>
              <a:t>. Вдень </a:t>
            </a:r>
            <a:r>
              <a:rPr lang="ru-RU" dirty="0" err="1"/>
              <a:t>він</a:t>
            </a:r>
            <a:r>
              <a:rPr lang="ru-RU" dirty="0"/>
              <a:t> служить </a:t>
            </a:r>
            <a:r>
              <a:rPr lang="ru-RU" dirty="0" err="1"/>
              <a:t>місцем</a:t>
            </a:r>
            <a:r>
              <a:rPr lang="ru-RU" dirty="0"/>
              <a:t> для </a:t>
            </a:r>
            <a:r>
              <a:rPr lang="ru-RU" dirty="0" err="1"/>
              <a:t>різних</a:t>
            </a:r>
            <a:r>
              <a:rPr lang="ru-RU" dirty="0"/>
              <a:t> </a:t>
            </a:r>
            <a:r>
              <a:rPr lang="ru-RU" dirty="0" err="1" smtClean="0"/>
              <a:t>побутових</a:t>
            </a:r>
            <a:r>
              <a:rPr lang="ru-RU" dirty="0" smtClean="0"/>
              <a:t> </a:t>
            </a:r>
            <a:r>
              <a:rPr lang="ru-RU" dirty="0"/>
              <a:t>речей та </a:t>
            </a:r>
            <a:r>
              <a:rPr lang="ru-RU" dirty="0" err="1"/>
              <a:t>домашніх</a:t>
            </a:r>
            <a:r>
              <a:rPr lang="ru-RU" dirty="0"/>
              <a:t> </a:t>
            </a:r>
            <a:r>
              <a:rPr lang="ru-RU" dirty="0" err="1"/>
              <a:t>робіт</a:t>
            </a:r>
            <a:r>
              <a:rPr lang="ru-RU" dirty="0"/>
              <a:t>, а </a:t>
            </a:r>
            <a:r>
              <a:rPr lang="ru-RU" dirty="0" err="1"/>
              <a:t>вночі</a:t>
            </a:r>
            <a:r>
              <a:rPr lang="ru-RU" dirty="0"/>
              <a:t> на </a:t>
            </a:r>
            <a:r>
              <a:rPr lang="ru-RU" dirty="0" err="1"/>
              <a:t>ньому</a:t>
            </a:r>
            <a:r>
              <a:rPr lang="ru-RU" dirty="0"/>
              <a:t> </a:t>
            </a:r>
            <a:r>
              <a:rPr lang="ru-RU" dirty="0" err="1"/>
              <a:t>сплять</a:t>
            </a:r>
            <a:r>
              <a:rPr lang="ru-RU" dirty="0"/>
              <a:t>. Над полом </a:t>
            </a:r>
            <a:r>
              <a:rPr lang="ru-RU" dirty="0" err="1"/>
              <a:t>вішали</a:t>
            </a:r>
            <a:r>
              <a:rPr lang="ru-RU" dirty="0"/>
              <a:t> </a:t>
            </a:r>
            <a:r>
              <a:rPr lang="ru-RU" dirty="0" err="1"/>
              <a:t>колиску</a:t>
            </a:r>
            <a:r>
              <a:rPr lang="ru-RU" dirty="0"/>
              <a:t> – невеличке </a:t>
            </a:r>
            <a:r>
              <a:rPr lang="ru-RU" dirty="0" err="1"/>
              <a:t>ліжко</a:t>
            </a:r>
            <a:r>
              <a:rPr lang="ru-RU" dirty="0"/>
              <a:t> для </a:t>
            </a:r>
            <a:r>
              <a:rPr lang="ru-RU" dirty="0" err="1"/>
              <a:t>спання</a:t>
            </a:r>
            <a:r>
              <a:rPr lang="ru-RU" dirty="0"/>
              <a:t> і </a:t>
            </a:r>
            <a:r>
              <a:rPr lang="ru-RU" dirty="0" err="1"/>
              <a:t>колисання</a:t>
            </a:r>
            <a:r>
              <a:rPr lang="ru-RU" dirty="0"/>
              <a:t> </a:t>
            </a:r>
            <a:r>
              <a:rPr lang="ru-RU" dirty="0" err="1"/>
              <a:t>дитини</a:t>
            </a:r>
            <a:r>
              <a:rPr lang="ru-RU" dirty="0"/>
              <a:t>, </a:t>
            </a:r>
            <a:r>
              <a:rPr lang="ru-RU" dirty="0" err="1"/>
              <a:t>ще</a:t>
            </a:r>
            <a:r>
              <a:rPr lang="ru-RU" dirty="0"/>
              <a:t> </a:t>
            </a:r>
            <a:r>
              <a:rPr lang="ru-RU" dirty="0" err="1"/>
              <a:t>були</a:t>
            </a:r>
            <a:r>
              <a:rPr lang="ru-RU" dirty="0"/>
              <a:t> </a:t>
            </a:r>
            <a:r>
              <a:rPr lang="ru-RU" dirty="0" err="1"/>
              <a:t>жердка</a:t>
            </a:r>
            <a:r>
              <a:rPr lang="ru-RU" dirty="0"/>
              <a:t>, горизонтально </a:t>
            </a:r>
            <a:r>
              <a:rPr lang="ru-RU" dirty="0" err="1"/>
              <a:t>підвішена</a:t>
            </a:r>
            <a:r>
              <a:rPr lang="ru-RU" dirty="0"/>
              <a:t>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прилаштована</a:t>
            </a:r>
            <a:r>
              <a:rPr lang="ru-RU" dirty="0"/>
              <a:t> перекладина - на </a:t>
            </a:r>
            <a:r>
              <a:rPr lang="ru-RU" dirty="0" err="1"/>
              <a:t>неї</a:t>
            </a:r>
            <a:r>
              <a:rPr lang="ru-RU" dirty="0"/>
              <a:t> </a:t>
            </a:r>
            <a:r>
              <a:rPr lang="ru-RU" dirty="0" err="1"/>
              <a:t>вішали</a:t>
            </a:r>
            <a:r>
              <a:rPr lang="ru-RU" dirty="0"/>
              <a:t> </a:t>
            </a:r>
            <a:r>
              <a:rPr lang="ru-RU" dirty="0" err="1"/>
              <a:t>одяг</a:t>
            </a:r>
            <a:r>
              <a:rPr lang="ru-RU" dirty="0"/>
              <a:t>.</a:t>
            </a:r>
          </a:p>
        </p:txBody>
      </p:sp>
      <p:sp>
        <p:nvSpPr>
          <p:cNvPr id="4" name="AutoShape 2" descr="Украинская хата: история и традиции - tv.u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Украинская хата: история и традиции - tv.u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Украинская хата: история и традиции - tv.ua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8" descr="Украинская хата: история и традиции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9237" y="533767"/>
            <a:ext cx="2979614" cy="1839415"/>
          </a:xfrm>
          <a:prstGeom prst="rect">
            <a:avLst/>
          </a:prstGeom>
        </p:spPr>
      </p:pic>
      <p:sp>
        <p:nvSpPr>
          <p:cNvPr id="9" name="AutoShape 10" descr="de_01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9236" y="2466606"/>
            <a:ext cx="2995559" cy="1993045"/>
          </a:xfrm>
          <a:prstGeom prst="rect">
            <a:avLst/>
          </a:prstGeom>
        </p:spPr>
      </p:pic>
      <p:pic>
        <p:nvPicPr>
          <p:cNvPr id="2060" name="Picture 12" descr="Хата мазанка интерьер - 74 фото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9009" y="4635025"/>
            <a:ext cx="2963967" cy="222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43016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Мисник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898776" cy="4873752"/>
          </a:xfrm>
        </p:spPr>
        <p:txBody>
          <a:bodyPr>
            <a:normAutofit/>
          </a:bodyPr>
          <a:lstStyle/>
          <a:p>
            <a:r>
              <a:rPr lang="uk-UA" dirty="0" smtClean="0"/>
              <a:t>Мисник – спеціально облаштовані дерев</a:t>
            </a:r>
            <a:r>
              <a:rPr lang="en-US" dirty="0" smtClean="0"/>
              <a:t>`</a:t>
            </a:r>
            <a:r>
              <a:rPr lang="uk-UA" dirty="0" err="1" smtClean="0"/>
              <a:t>яні</a:t>
            </a:r>
            <a:r>
              <a:rPr lang="uk-UA" dirty="0" smtClean="0"/>
              <a:t> полиці для зберігання глиняного посуду</a:t>
            </a:r>
            <a:r>
              <a:rPr lang="ru-RU" dirty="0" smtClean="0"/>
              <a:t>.</a:t>
            </a:r>
          </a:p>
          <a:p>
            <a:r>
              <a:rPr lang="uk-UA" dirty="0" smtClean="0"/>
              <a:t>Іноді мисник мав форму шафи, яку підвішували на стіні. Були також кутові мисники, які розміщували в кутку кімнати. </a:t>
            </a:r>
          </a:p>
        </p:txBody>
      </p:sp>
      <p:pic>
        <p:nvPicPr>
          <p:cNvPr id="3074" name="Picture 2" descr="Скарби України - Мисник — це дерев'яна полиця для... | Face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04664"/>
            <a:ext cx="1905000" cy="2390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https://media.izi.travel/ea0d7858-4a81-4e94-940c-52cd893edd90/8e09bcd6-4ba1-47db-adc7-094e868a74d6_800x60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1125" y="2996952"/>
            <a:ext cx="2123728" cy="1414934"/>
          </a:xfrm>
          <a:prstGeom prst="rect">
            <a:avLst/>
          </a:prstGeom>
        </p:spPr>
      </p:pic>
      <p:sp>
        <p:nvSpPr>
          <p:cNvPr id="6" name="AutoShape 6" descr="Поличка-мисник з косівською керамікою (104766178) - купить на Violity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8" descr="Верхній ярус мисника | IZI Travel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9117" y="4725144"/>
            <a:ext cx="2267744" cy="1510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9705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Скриня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826768" cy="4873752"/>
          </a:xfrm>
        </p:spPr>
        <p:txBody>
          <a:bodyPr/>
          <a:lstStyle/>
          <a:p>
            <a:r>
              <a:rPr lang="uk-UA" dirty="0" smtClean="0"/>
              <a:t>Традиційний для України вид меблів, де зберігали одяг, коштовні речі, прикраси, полотно. Скрині були різьблені, ковані, мальовані.</a:t>
            </a:r>
            <a:endParaRPr lang="ru-RU" dirty="0"/>
          </a:p>
        </p:txBody>
      </p:sp>
      <p:sp>
        <p:nvSpPr>
          <p:cNvPr id="4" name="AutoShape 2" descr="Українська скриня: особливості виробництва та побутове значен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Українська скриня: особливості виробництва та побутове значення - все про  українське господарство на порталі Рід і Віра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2705" y="188598"/>
            <a:ext cx="3133725" cy="145732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1988840"/>
            <a:ext cx="2466975" cy="184785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4293096"/>
            <a:ext cx="2867025" cy="159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1649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Стіл та лава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10744" cy="4873752"/>
          </a:xfrm>
        </p:spPr>
        <p:txBody>
          <a:bodyPr>
            <a:normAutofit fontScale="92500" lnSpcReduction="20000"/>
          </a:bodyPr>
          <a:lstStyle/>
          <a:p>
            <a:r>
              <a:rPr lang="uk-UA" dirty="0" err="1" smtClean="0"/>
              <a:t>Обов</a:t>
            </a:r>
            <a:r>
              <a:rPr lang="pl-PL" dirty="0" smtClean="0"/>
              <a:t>`</a:t>
            </a:r>
            <a:r>
              <a:rPr lang="uk-UA" dirty="0" err="1" smtClean="0"/>
              <a:t>язковою</a:t>
            </a:r>
            <a:r>
              <a:rPr lang="uk-UA" dirty="0" smtClean="0"/>
              <a:t> частиною </a:t>
            </a:r>
            <a:r>
              <a:rPr lang="uk-UA" dirty="0" err="1" smtClean="0"/>
              <a:t>інтер</a:t>
            </a:r>
            <a:r>
              <a:rPr lang="en-US" dirty="0" smtClean="0"/>
              <a:t>`</a:t>
            </a:r>
            <a:r>
              <a:rPr lang="uk-UA" dirty="0" err="1" smtClean="0"/>
              <a:t>єру</a:t>
            </a:r>
            <a:r>
              <a:rPr lang="uk-UA" dirty="0" smtClean="0"/>
              <a:t> української хати був великий стіл, що символізував достаток родини.</a:t>
            </a:r>
          </a:p>
          <a:p>
            <a:r>
              <a:rPr lang="uk-UA" dirty="0" smtClean="0"/>
              <a:t>Незастелений стіл був символом бідності або скупості господарів, тому його застеляли рушником або скатертиною</a:t>
            </a:r>
            <a:r>
              <a:rPr lang="ru-RU" dirty="0" smtClean="0"/>
              <a:t>.</a:t>
            </a:r>
          </a:p>
          <a:p>
            <a:r>
              <a:rPr lang="uk-UA" dirty="0" smtClean="0"/>
              <a:t>Біля столу вдовж стіни ставили лаву. Лава була широкою та довгою, щоб на ній можна було спати.</a:t>
            </a:r>
          </a:p>
        </p:txBody>
      </p:sp>
      <p:pic>
        <p:nvPicPr>
          <p:cNvPr id="5122" name="Picture 2" descr="Національна історична бібліотека Україн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0925" y="548680"/>
            <a:ext cx="2500641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Скарби України - Святе місце хати Стіл - святе місце хати. Він стояв на  покуті. Під образами, навпроти печі. Тут працювали, відзначали урочистоті,  сумували. Над столом або на ньому завжди вечорами горіл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9108" y="2708920"/>
            <a:ext cx="2466975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Українська хата як священний простір | SPADOK.ORG.U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1376" y="4797152"/>
            <a:ext cx="2559738" cy="1693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12408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Вікна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546848" cy="4873752"/>
          </a:xfrm>
        </p:spPr>
        <p:txBody>
          <a:bodyPr/>
          <a:lstStyle/>
          <a:p>
            <a:r>
              <a:rPr lang="uk-UA" dirty="0" smtClean="0"/>
              <a:t>Справжньою окрасою хати були вінка, які зсередини завішували занавісками або фіранками. Подекуди вінка прикрашали вишитими рушниками, які були також і оберегами.</a:t>
            </a:r>
          </a:p>
          <a:p>
            <a:r>
              <a:rPr lang="uk-UA" dirty="0" smtClean="0"/>
              <a:t>Віконні рами впоряджали різьбленням, особливо в Карпатах і на Закарпатті, де ці традиції збереглися донині.</a:t>
            </a:r>
            <a:endParaRPr lang="ru-RU" dirty="0"/>
          </a:p>
        </p:txBody>
      </p:sp>
      <p:pic>
        <p:nvPicPr>
          <p:cNvPr id="6146" name="Picture 2" descr="Музей &quot;Українська хата&quot;, Нижня Озеряна: інформація, фот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76672"/>
            <a:ext cx="2808312" cy="1871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Мальовнича українська хата [ФОТО]. Традиції, обряди. Свята і традиції.  Проекти - Новини Рівного. Відео on-line. Все про телекомпанію - Телеканал  «Рівне 1»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636912"/>
            <a:ext cx="2808312" cy="2108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На Житомирщині відтворили українську хату початку 19 століття -  newday.org.u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869160"/>
            <a:ext cx="2828573" cy="1591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364955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ишукана">
  <a:themeElements>
    <a:clrScheme name="Вишукана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Вишукана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Вишукана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310</TotalTime>
  <Words>739</Words>
  <Application>Microsoft Office PowerPoint</Application>
  <PresentationFormat>Екран (4:3)</PresentationFormat>
  <Paragraphs>76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19</vt:i4>
      </vt:variant>
    </vt:vector>
  </HeadingPairs>
  <TitlesOfParts>
    <vt:vector size="20" baseType="lpstr">
      <vt:lpstr>Вишукана</vt:lpstr>
      <vt:lpstr>Характеристики етнічних стилів в інтер`єрі. Український стиль інтер'єру</vt:lpstr>
      <vt:lpstr>Інтер'є́р</vt:lpstr>
      <vt:lpstr>Різновиди етнічного стилю оформлення інтер`єру</vt:lpstr>
      <vt:lpstr>Стиль кантрі</vt:lpstr>
      <vt:lpstr>Англійський стиль інтер’єру</vt:lpstr>
      <vt:lpstr>Стиль прованс</vt:lpstr>
      <vt:lpstr>Японський етностиль</vt:lpstr>
      <vt:lpstr>Індійський стиль </vt:lpstr>
      <vt:lpstr>Американський стиль</vt:lpstr>
      <vt:lpstr>Ознаки українського етнічного стилю інтер’єру</vt:lpstr>
      <vt:lpstr>Українська піч</vt:lpstr>
      <vt:lpstr>Сволок</vt:lpstr>
      <vt:lpstr>Покуть – священне місце в хаті</vt:lpstr>
      <vt:lpstr>Божник</vt:lpstr>
      <vt:lpstr>Полик</vt:lpstr>
      <vt:lpstr>Мисник</vt:lpstr>
      <vt:lpstr>Скриня</vt:lpstr>
      <vt:lpstr>Стіл та лава</vt:lpstr>
      <vt:lpstr>Вікна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PC-7</dc:creator>
  <cp:lastModifiedBy>RePack by Diakov</cp:lastModifiedBy>
  <cp:revision>18</cp:revision>
  <dcterms:created xsi:type="dcterms:W3CDTF">2025-02-23T12:05:58Z</dcterms:created>
  <dcterms:modified xsi:type="dcterms:W3CDTF">2025-02-25T14:40:17Z</dcterms:modified>
</cp:coreProperties>
</file>