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/>
  <p:notesSz cx="6858000" cy="9144000"/>
  <p:embeddedFontLst>
    <p:embeddedFont>
      <p:font typeface="Noto Serif Bold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Noto Serif Bold Italics" panose="020B0604020202020204" charset="0"/>
      <p:regular r:id="rId26"/>
    </p:embeddedFont>
    <p:embeddedFont>
      <p:font typeface="Georgia" panose="02040502050405020303" pitchFamily="18" charset="0"/>
      <p:regular r:id="rId27"/>
      <p:bold r:id="rId28"/>
      <p:italic r:id="rId29"/>
      <p:boldItalic r:id="rId30"/>
    </p:embeddedFont>
    <p:embeddedFont>
      <p:font typeface="Vollkorn" panose="020B0604020202020204" charset="0"/>
      <p:regular r:id="rId31"/>
    </p:embeddedFont>
    <p:embeddedFont>
      <p:font typeface="PT Serif Bold" panose="020B0604020202020204" charset="-52"/>
      <p:regular r:id="rId32"/>
    </p:embeddedFont>
    <p:embeddedFont>
      <p:font typeface="Vollkorn Bold" panose="020B0604020202020204" charset="0"/>
      <p:regular r:id="rId33"/>
    </p:embeddedFont>
    <p:embeddedFont>
      <p:font typeface="Noto Serif" panose="020B0604020202020204" charset="0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780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18" Type="http://schemas.openxmlformats.org/officeDocument/2006/relationships/image" Target="../media/image34.sv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12" Type="http://schemas.openxmlformats.org/officeDocument/2006/relationships/image" Target="../media/image28.svg"/><Relationship Id="rId17" Type="http://schemas.openxmlformats.org/officeDocument/2006/relationships/image" Target="../media/image23.png"/><Relationship Id="rId2" Type="http://schemas.openxmlformats.org/officeDocument/2006/relationships/image" Target="../media/image15.png"/><Relationship Id="rId16" Type="http://schemas.openxmlformats.org/officeDocument/2006/relationships/image" Target="../media/image3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image" Target="../media/image21.svg"/><Relationship Id="rId15" Type="http://schemas.openxmlformats.org/officeDocument/2006/relationships/image" Target="../media/image22.png"/><Relationship Id="rId10" Type="http://schemas.openxmlformats.org/officeDocument/2006/relationships/image" Target="../media/image26.svg"/><Relationship Id="rId4" Type="http://schemas.openxmlformats.org/officeDocument/2006/relationships/image" Target="../media/image16.png"/><Relationship Id="rId9" Type="http://schemas.openxmlformats.org/officeDocument/2006/relationships/image" Target="../media/image19.png"/><Relationship Id="rId14" Type="http://schemas.openxmlformats.org/officeDocument/2006/relationships/image" Target="../media/image30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639800" y="0"/>
            <a:ext cx="4374915" cy="5372100"/>
          </a:xfrm>
          <a:custGeom>
            <a:avLst/>
            <a:gdLst/>
            <a:ahLst/>
            <a:cxnLst/>
            <a:rect l="l" t="t" r="r" b="b"/>
            <a:pathLst>
              <a:path w="3213097" h="3382190">
                <a:moveTo>
                  <a:pt x="0" y="0"/>
                </a:moveTo>
                <a:lnTo>
                  <a:pt x="3213097" y="0"/>
                </a:lnTo>
                <a:lnTo>
                  <a:pt x="3213097" y="3382190"/>
                </a:lnTo>
                <a:lnTo>
                  <a:pt x="0" y="33821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2623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4842513"/>
            <a:ext cx="6279883" cy="5613112"/>
          </a:xfrm>
          <a:custGeom>
            <a:avLst/>
            <a:gdLst/>
            <a:ahLst/>
            <a:cxnLst/>
            <a:rect l="l" t="t" r="r" b="b"/>
            <a:pathLst>
              <a:path w="6582703" h="6016999">
                <a:moveTo>
                  <a:pt x="0" y="0"/>
                </a:moveTo>
                <a:lnTo>
                  <a:pt x="6582702" y="0"/>
                </a:lnTo>
                <a:lnTo>
                  <a:pt x="6582702" y="6017000"/>
                </a:lnTo>
                <a:lnTo>
                  <a:pt x="0" y="601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874"/>
            </a:stretch>
          </a:blipFill>
        </p:spPr>
      </p:sp>
      <p:sp>
        <p:nvSpPr>
          <p:cNvPr id="4" name="Freeform 4"/>
          <p:cNvSpPr/>
          <p:nvPr/>
        </p:nvSpPr>
        <p:spPr>
          <a:xfrm rot="2279828">
            <a:off x="6308823" y="6722734"/>
            <a:ext cx="1086608" cy="3041222"/>
          </a:xfrm>
          <a:custGeom>
            <a:avLst/>
            <a:gdLst/>
            <a:ahLst/>
            <a:cxnLst/>
            <a:rect l="l" t="t" r="r" b="b"/>
            <a:pathLst>
              <a:path w="1086608" h="3041222">
                <a:moveTo>
                  <a:pt x="0" y="0"/>
                </a:moveTo>
                <a:lnTo>
                  <a:pt x="1086608" y="0"/>
                </a:lnTo>
                <a:lnTo>
                  <a:pt x="1086608" y="3041222"/>
                </a:lnTo>
                <a:lnTo>
                  <a:pt x="0" y="304122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206" r="-3206" b="-7479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738469" y="7461644"/>
            <a:ext cx="1012320" cy="2702796"/>
          </a:xfrm>
          <a:custGeom>
            <a:avLst/>
            <a:gdLst/>
            <a:ahLst/>
            <a:cxnLst/>
            <a:rect l="l" t="t" r="r" b="b"/>
            <a:pathLst>
              <a:path w="1012320" h="2702796">
                <a:moveTo>
                  <a:pt x="0" y="0"/>
                </a:moveTo>
                <a:lnTo>
                  <a:pt x="1012320" y="0"/>
                </a:lnTo>
                <a:lnTo>
                  <a:pt x="1012320" y="2702795"/>
                </a:lnTo>
                <a:lnTo>
                  <a:pt x="0" y="270279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208581">
            <a:off x="6905842" y="8061161"/>
            <a:ext cx="759707" cy="2408024"/>
          </a:xfrm>
          <a:custGeom>
            <a:avLst/>
            <a:gdLst/>
            <a:ahLst/>
            <a:cxnLst/>
            <a:rect l="l" t="t" r="r" b="b"/>
            <a:pathLst>
              <a:path w="759707" h="2408024">
                <a:moveTo>
                  <a:pt x="0" y="0"/>
                </a:moveTo>
                <a:lnTo>
                  <a:pt x="759707" y="0"/>
                </a:lnTo>
                <a:lnTo>
                  <a:pt x="759707" y="2408023"/>
                </a:lnTo>
                <a:lnTo>
                  <a:pt x="0" y="240802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819400" y="947634"/>
            <a:ext cx="11658600" cy="207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19"/>
              </a:lnSpc>
            </a:pPr>
            <a:r>
              <a:rPr lang="en-US" sz="5799" b="1" dirty="0" err="1" smtClean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Проєкт</a:t>
            </a:r>
            <a:r>
              <a:rPr lang="uk-UA" sz="5799" b="1" dirty="0" smtClean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5799" b="1" dirty="0" smtClean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№</a:t>
            </a:r>
            <a:r>
              <a:rPr lang="en-US" sz="5799" b="1" dirty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2</a:t>
            </a:r>
          </a:p>
          <a:p>
            <a:pPr algn="ctr">
              <a:lnSpc>
                <a:spcPts val="8119"/>
              </a:lnSpc>
            </a:pPr>
            <a:r>
              <a:rPr lang="en-US" sz="5799" b="1" dirty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“</a:t>
            </a:r>
            <a:r>
              <a:rPr lang="en-US" sz="5799" b="1" dirty="0" err="1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Виріб</a:t>
            </a:r>
            <a:r>
              <a:rPr lang="en-US" sz="5799" b="1" dirty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5799" b="1" dirty="0" err="1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для</a:t>
            </a:r>
            <a:r>
              <a:rPr lang="en-US" sz="5799" b="1" dirty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5799" b="1" dirty="0" err="1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власних</a:t>
            </a:r>
            <a:r>
              <a:rPr lang="en-US" sz="5799" b="1" dirty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5799" b="1" dirty="0" err="1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потреб</a:t>
            </a:r>
            <a:r>
              <a:rPr lang="en-US" sz="5799" b="1" dirty="0">
                <a:solidFill>
                  <a:srgbClr val="5E17EB"/>
                </a:solidFill>
                <a:latin typeface="PT Serif Bold"/>
                <a:ea typeface="PT Serif Bold"/>
                <a:cs typeface="PT Serif Bold"/>
                <a:sym typeface="PT Serif Bold"/>
              </a:rPr>
              <a:t>”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597612" y="3025126"/>
            <a:ext cx="12785659" cy="26417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0318"/>
              </a:lnSpc>
            </a:pPr>
            <a:r>
              <a:rPr lang="en-US" sz="7370" b="1" dirty="0" err="1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Сумка</a:t>
            </a:r>
            <a:r>
              <a:rPr lang="en-US" sz="7370" b="1" dirty="0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 з </a:t>
            </a:r>
          </a:p>
          <a:p>
            <a:pPr algn="ctr">
              <a:lnSpc>
                <a:spcPts val="10318"/>
              </a:lnSpc>
            </a:pPr>
            <a:r>
              <a:rPr lang="en-US" sz="7370" b="1" dirty="0" err="1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пластикових</a:t>
            </a:r>
            <a:r>
              <a:rPr lang="en-US" sz="7370" b="1" dirty="0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 </a:t>
            </a:r>
            <a:r>
              <a:rPr lang="en-US" sz="7370" b="1" dirty="0" err="1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пляшок</a:t>
            </a:r>
            <a:endParaRPr lang="en-US" sz="7370" b="1" dirty="0">
              <a:solidFill>
                <a:srgbClr val="F54C4C"/>
              </a:solidFill>
              <a:latin typeface="Noto Serif Bold"/>
              <a:ea typeface="Noto Serif Bold"/>
              <a:cs typeface="Noto Serif Bold"/>
              <a:sym typeface="Noto Serif Bold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97117" y="-47625"/>
            <a:ext cx="3722588" cy="10905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65"/>
              </a:lnSpc>
            </a:pPr>
            <a:r>
              <a:rPr lang="en-US" sz="3189" b="1">
                <a:solidFill>
                  <a:srgbClr val="5C5859"/>
                </a:solidFill>
                <a:latin typeface="PT Serif Bold"/>
                <a:ea typeface="PT Serif Bold"/>
                <a:cs typeface="PT Serif Bold"/>
                <a:sym typeface="PT Serif Bold"/>
              </a:rPr>
              <a:t>Трудове навчання</a:t>
            </a:r>
          </a:p>
          <a:p>
            <a:pPr algn="ctr">
              <a:lnSpc>
                <a:spcPts val="4465"/>
              </a:lnSpc>
            </a:pPr>
            <a:r>
              <a:rPr lang="en-US" sz="3189" b="1">
                <a:solidFill>
                  <a:srgbClr val="5C5859"/>
                </a:solidFill>
                <a:latin typeface="PT Serif Bold"/>
                <a:ea typeface="PT Serif Bold"/>
                <a:cs typeface="PT Serif Bold"/>
                <a:sym typeface="PT Serif Bold"/>
              </a:rPr>
              <a:t>9 клас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658600" y="8540993"/>
            <a:ext cx="6738243" cy="16158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253"/>
              </a:lnSpc>
            </a:pPr>
            <a:r>
              <a:rPr lang="en-US" sz="4467" b="1" dirty="0" err="1">
                <a:solidFill>
                  <a:srgbClr val="73734C"/>
                </a:solidFill>
                <a:latin typeface="PT Serif Bold"/>
                <a:ea typeface="PT Serif Bold"/>
                <a:cs typeface="PT Serif Bold"/>
                <a:sym typeface="PT Serif Bold"/>
              </a:rPr>
              <a:t>Журавський</a:t>
            </a:r>
            <a:r>
              <a:rPr lang="en-US" sz="4467" b="1" dirty="0">
                <a:solidFill>
                  <a:srgbClr val="73734C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4467" b="1" dirty="0" err="1">
                <a:solidFill>
                  <a:srgbClr val="73734C"/>
                </a:solidFill>
                <a:latin typeface="PT Serif Bold"/>
                <a:ea typeface="PT Serif Bold"/>
                <a:cs typeface="PT Serif Bold"/>
                <a:sym typeface="PT Serif Bold"/>
              </a:rPr>
              <a:t>ліцей</a:t>
            </a:r>
            <a:endParaRPr lang="en-US" sz="4467" b="1" dirty="0">
              <a:solidFill>
                <a:srgbClr val="73734C"/>
              </a:solidFill>
              <a:latin typeface="PT Serif Bold"/>
              <a:ea typeface="PT Serif Bold"/>
              <a:cs typeface="PT Serif Bold"/>
              <a:sym typeface="PT Serif Bold"/>
            </a:endParaRPr>
          </a:p>
          <a:p>
            <a:pPr algn="ctr">
              <a:lnSpc>
                <a:spcPts val="6253"/>
              </a:lnSpc>
            </a:pPr>
            <a:r>
              <a:rPr lang="en-US" sz="4467" b="1" dirty="0">
                <a:solidFill>
                  <a:srgbClr val="73734C"/>
                </a:solidFill>
                <a:latin typeface="PT Serif Bold"/>
                <a:ea typeface="PT Serif Bold"/>
                <a:cs typeface="PT Serif Bold"/>
                <a:sym typeface="PT Serif Bold"/>
              </a:rPr>
              <a:t>Буянова Н.В.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156736" y="3911081"/>
            <a:ext cx="6006674" cy="6308640"/>
          </a:xfrm>
          <a:custGeom>
            <a:avLst/>
            <a:gdLst/>
            <a:ahLst/>
            <a:cxnLst/>
            <a:rect l="l" t="t" r="r" b="b"/>
            <a:pathLst>
              <a:path w="6006674" h="6308640">
                <a:moveTo>
                  <a:pt x="0" y="0"/>
                </a:moveTo>
                <a:lnTo>
                  <a:pt x="6006674" y="0"/>
                </a:lnTo>
                <a:lnTo>
                  <a:pt x="6006674" y="6308640"/>
                </a:lnTo>
                <a:lnTo>
                  <a:pt x="0" y="63086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17674" y="1117452"/>
            <a:ext cx="6745126" cy="5169048"/>
          </a:xfrm>
          <a:custGeom>
            <a:avLst/>
            <a:gdLst/>
            <a:ahLst/>
            <a:cxnLst/>
            <a:rect l="l" t="t" r="r" b="b"/>
            <a:pathLst>
              <a:path w="5368064" h="4026048">
                <a:moveTo>
                  <a:pt x="0" y="0"/>
                </a:moveTo>
                <a:lnTo>
                  <a:pt x="5368064" y="0"/>
                </a:lnTo>
                <a:lnTo>
                  <a:pt x="5368064" y="4026048"/>
                </a:lnTo>
                <a:lnTo>
                  <a:pt x="0" y="40260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456871" y="1364633"/>
            <a:ext cx="4010146" cy="4921867"/>
          </a:xfrm>
          <a:custGeom>
            <a:avLst/>
            <a:gdLst/>
            <a:ahLst/>
            <a:cxnLst/>
            <a:rect l="l" t="t" r="r" b="b"/>
            <a:pathLst>
              <a:path w="3028731" h="4024591">
                <a:moveTo>
                  <a:pt x="0" y="0"/>
                </a:moveTo>
                <a:lnTo>
                  <a:pt x="3028731" y="0"/>
                </a:lnTo>
                <a:lnTo>
                  <a:pt x="3028731" y="4024591"/>
                </a:lnTo>
                <a:lnTo>
                  <a:pt x="0" y="40245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254952" y="5872336"/>
            <a:ext cx="4478316" cy="4554273"/>
          </a:xfrm>
          <a:custGeom>
            <a:avLst/>
            <a:gdLst/>
            <a:ahLst/>
            <a:cxnLst/>
            <a:rect l="l" t="t" r="r" b="b"/>
            <a:pathLst>
              <a:path w="4478316" h="4554273">
                <a:moveTo>
                  <a:pt x="0" y="0"/>
                </a:moveTo>
                <a:lnTo>
                  <a:pt x="4478316" y="0"/>
                </a:lnTo>
                <a:lnTo>
                  <a:pt x="4478316" y="4554272"/>
                </a:lnTo>
                <a:lnTo>
                  <a:pt x="0" y="45542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32" t="-31936" r="-332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0" y="6079225"/>
            <a:ext cx="6708852" cy="4140496"/>
          </a:xfrm>
          <a:custGeom>
            <a:avLst/>
            <a:gdLst/>
            <a:ahLst/>
            <a:cxnLst/>
            <a:rect l="l" t="t" r="r" b="b"/>
            <a:pathLst>
              <a:path w="6708852" h="4140496">
                <a:moveTo>
                  <a:pt x="0" y="0"/>
                </a:moveTo>
                <a:lnTo>
                  <a:pt x="6708852" y="0"/>
                </a:lnTo>
                <a:lnTo>
                  <a:pt x="6708852" y="4140496"/>
                </a:lnTo>
                <a:lnTo>
                  <a:pt x="0" y="41404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9326" b="-12196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567834" y="122555"/>
            <a:ext cx="8376766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uk-UA" sz="5599" b="1" dirty="0" smtClean="0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Моделі </a:t>
            </a:r>
            <a:r>
              <a:rPr lang="en-US" sz="5599" b="1" dirty="0" smtClean="0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- </a:t>
            </a:r>
            <a:r>
              <a:rPr lang="en-US" sz="5599" b="1" dirty="0" err="1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аналоги</a:t>
            </a:r>
            <a:endParaRPr lang="en-US" sz="5599" b="1" dirty="0">
              <a:solidFill>
                <a:srgbClr val="F54C4C"/>
              </a:solidFill>
              <a:latin typeface="Noto Serif Bold"/>
              <a:ea typeface="Noto Serif Bold"/>
              <a:cs typeface="Noto Serif Bold"/>
              <a:sym typeface="Noto Serif Bold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463894" y="236855"/>
            <a:ext cx="13229379" cy="6713910"/>
          </a:xfrm>
          <a:custGeom>
            <a:avLst/>
            <a:gdLst/>
            <a:ahLst/>
            <a:cxnLst/>
            <a:rect l="l" t="t" r="r" b="b"/>
            <a:pathLst>
              <a:path w="13229379" h="6713910">
                <a:moveTo>
                  <a:pt x="0" y="0"/>
                </a:moveTo>
                <a:lnTo>
                  <a:pt x="13229378" y="0"/>
                </a:lnTo>
                <a:lnTo>
                  <a:pt x="13229378" y="6713910"/>
                </a:lnTo>
                <a:lnTo>
                  <a:pt x="0" y="67139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807903" y="4797365"/>
            <a:ext cx="10134975" cy="5143500"/>
          </a:xfrm>
          <a:custGeom>
            <a:avLst/>
            <a:gdLst/>
            <a:ahLst/>
            <a:cxnLst/>
            <a:rect l="l" t="t" r="r" b="b"/>
            <a:pathLst>
              <a:path w="10134975" h="5143500">
                <a:moveTo>
                  <a:pt x="0" y="0"/>
                </a:moveTo>
                <a:lnTo>
                  <a:pt x="10134976" y="0"/>
                </a:lnTo>
                <a:lnTo>
                  <a:pt x="10134976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381451" y="5289584"/>
            <a:ext cx="10661595" cy="5410760"/>
          </a:xfrm>
          <a:custGeom>
            <a:avLst/>
            <a:gdLst/>
            <a:ahLst/>
            <a:cxnLst/>
            <a:rect l="l" t="t" r="r" b="b"/>
            <a:pathLst>
              <a:path w="10661595" h="5410760">
                <a:moveTo>
                  <a:pt x="0" y="0"/>
                </a:moveTo>
                <a:lnTo>
                  <a:pt x="10661595" y="0"/>
                </a:lnTo>
                <a:lnTo>
                  <a:pt x="10661595" y="5410760"/>
                </a:lnTo>
                <a:lnTo>
                  <a:pt x="0" y="54107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429665" y="629436"/>
            <a:ext cx="4576998" cy="4514064"/>
          </a:xfrm>
          <a:custGeom>
            <a:avLst/>
            <a:gdLst/>
            <a:ahLst/>
            <a:cxnLst/>
            <a:rect l="l" t="t" r="r" b="b"/>
            <a:pathLst>
              <a:path w="4576998" h="4514064">
                <a:moveTo>
                  <a:pt x="0" y="0"/>
                </a:moveTo>
                <a:lnTo>
                  <a:pt x="4576998" y="0"/>
                </a:lnTo>
                <a:lnTo>
                  <a:pt x="4576998" y="4514064"/>
                </a:lnTo>
                <a:lnTo>
                  <a:pt x="0" y="451406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660229" y="132080"/>
            <a:ext cx="12722771" cy="10643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259"/>
              </a:lnSpc>
            </a:pPr>
            <a:r>
              <a:rPr lang="en-US" sz="5899" b="1" i="1" dirty="0" err="1">
                <a:solidFill>
                  <a:srgbClr val="F54C4C"/>
                </a:solidFill>
                <a:latin typeface="Noto Serif Bold Italics"/>
                <a:ea typeface="Noto Serif Bold Italics"/>
                <a:cs typeface="Noto Serif Bold Italics"/>
                <a:sym typeface="Noto Serif Bold Italics"/>
              </a:rPr>
              <a:t>Актуальність</a:t>
            </a:r>
            <a:r>
              <a:rPr lang="en-US" sz="5899" b="1" i="1" dirty="0">
                <a:solidFill>
                  <a:srgbClr val="F54C4C"/>
                </a:solidFill>
                <a:latin typeface="Noto Serif Bold Italics"/>
                <a:ea typeface="Noto Serif Bold Italics"/>
                <a:cs typeface="Noto Serif Bold Italics"/>
                <a:sym typeface="Noto Serif Bold Italics"/>
              </a:rPr>
              <a:t> </a:t>
            </a:r>
            <a:r>
              <a:rPr lang="en-US" sz="5899" b="1" i="1" dirty="0" err="1">
                <a:solidFill>
                  <a:srgbClr val="F54C4C"/>
                </a:solidFill>
                <a:latin typeface="Noto Serif Bold Italics"/>
                <a:ea typeface="Noto Serif Bold Italics"/>
                <a:cs typeface="Noto Serif Bold Italics"/>
                <a:sym typeface="Noto Serif Bold Italics"/>
              </a:rPr>
              <a:t>проблеми</a:t>
            </a:r>
            <a:endParaRPr lang="en-US" sz="5899" b="1" i="1" dirty="0">
              <a:solidFill>
                <a:srgbClr val="F54C4C"/>
              </a:solidFill>
              <a:latin typeface="Noto Serif Bold Italics"/>
              <a:ea typeface="Noto Serif Bold Italics"/>
              <a:cs typeface="Noto Serif Bold Italics"/>
              <a:sym typeface="Noto Serif Bold Itali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490592" y="1921795"/>
            <a:ext cx="10926011" cy="32678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08"/>
              </a:lnSpc>
            </a:pP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Сьогодні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все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більше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людей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усвідомлюють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шкоду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пластику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для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довкілля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.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Використання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пластикових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пляшок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для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створення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сумок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допомагає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зменшити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кількість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відходів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,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які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потрапляють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на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звалища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та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в </a:t>
            </a:r>
            <a:r>
              <a:rPr lang="en-US" sz="372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океани</a:t>
            </a:r>
            <a:r>
              <a:rPr lang="en-US" sz="372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461685" y="5980200"/>
            <a:ext cx="8827412" cy="26466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Пластикові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пляшки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є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міцним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матеріалом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,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тому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сумки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з </a:t>
            </a:r>
          </a:p>
          <a:p>
            <a:pPr algn="ctr">
              <a:lnSpc>
                <a:spcPts val="5320"/>
              </a:lnSpc>
            </a:pP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них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можуть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бути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досить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800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довговічними</a:t>
            </a:r>
            <a:r>
              <a:rPr lang="en-US" sz="3800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53216" y="6638624"/>
            <a:ext cx="8280902" cy="26101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33"/>
              </a:lnSpc>
            </a:pP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Ручна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робота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завжди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цінується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, а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виготовлення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таких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сумок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може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стати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цікавим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хобі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або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навіть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джерелом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</a:t>
            </a:r>
            <a:r>
              <a:rPr lang="en-US" sz="3738" b="1" dirty="0" err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доходу</a:t>
            </a:r>
            <a:r>
              <a:rPr lang="en-US" sz="3738" b="1" dirty="0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73672" y="0"/>
            <a:ext cx="14163972" cy="1714500"/>
            <a:chOff x="0" y="0"/>
            <a:chExt cx="13429544" cy="16256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429543" cy="1625600"/>
            </a:xfrm>
            <a:custGeom>
              <a:avLst/>
              <a:gdLst/>
              <a:ahLst/>
              <a:cxnLst/>
              <a:rect l="l" t="t" r="r" b="b"/>
              <a:pathLst>
                <a:path w="13429543" h="1625600">
                  <a:moveTo>
                    <a:pt x="0" y="0"/>
                  </a:moveTo>
                  <a:lnTo>
                    <a:pt x="13429543" y="0"/>
                  </a:lnTo>
                  <a:lnTo>
                    <a:pt x="13429543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3429544" cy="162560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8100"/>
                </a:lnSpc>
              </a:pPr>
              <a:r>
                <a:rPr lang="en-US" sz="6750" b="1" i="1">
                  <a:solidFill>
                    <a:srgbClr val="F54C4C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Сумка з пластикових пляшок</a:t>
              </a:r>
            </a:p>
          </p:txBody>
        </p:sp>
      </p:grpSp>
      <p:sp>
        <p:nvSpPr>
          <p:cNvPr id="5" name="Freeform 5" descr="C:\Users\Мария\Desktop\фото\ЗОШ№8\IMG_20190110_162403.jpg"/>
          <p:cNvSpPr/>
          <p:nvPr/>
        </p:nvSpPr>
        <p:spPr>
          <a:xfrm>
            <a:off x="1706190" y="2335188"/>
            <a:ext cx="6033654" cy="7443093"/>
          </a:xfrm>
          <a:custGeom>
            <a:avLst/>
            <a:gdLst/>
            <a:ahLst/>
            <a:cxnLst/>
            <a:rect l="l" t="t" r="r" b="b"/>
            <a:pathLst>
              <a:path w="6033654" h="7443093">
                <a:moveTo>
                  <a:pt x="0" y="0"/>
                </a:moveTo>
                <a:lnTo>
                  <a:pt x="6033654" y="0"/>
                </a:lnTo>
                <a:lnTo>
                  <a:pt x="6033654" y="7443093"/>
                </a:lnTo>
                <a:lnTo>
                  <a:pt x="0" y="74430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17"/>
            </a:stretch>
          </a:blipFill>
        </p:spPr>
      </p:sp>
      <p:sp>
        <p:nvSpPr>
          <p:cNvPr id="6" name="Freeform 6" descr="IMG_20190110_162333.jpg"/>
          <p:cNvSpPr/>
          <p:nvPr/>
        </p:nvSpPr>
        <p:spPr>
          <a:xfrm>
            <a:off x="10799715" y="1932708"/>
            <a:ext cx="6949007" cy="7845573"/>
          </a:xfrm>
          <a:custGeom>
            <a:avLst/>
            <a:gdLst/>
            <a:ahLst/>
            <a:cxnLst/>
            <a:rect l="l" t="t" r="r" b="b"/>
            <a:pathLst>
              <a:path w="6949007" h="7845573">
                <a:moveTo>
                  <a:pt x="0" y="0"/>
                </a:moveTo>
                <a:lnTo>
                  <a:pt x="6949008" y="0"/>
                </a:lnTo>
                <a:lnTo>
                  <a:pt x="6949008" y="7845573"/>
                </a:lnTo>
                <a:lnTo>
                  <a:pt x="0" y="78455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5" b="-5"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3993479" y="2092483"/>
            <a:ext cx="1609915" cy="4114800"/>
          </a:xfrm>
          <a:custGeom>
            <a:avLst/>
            <a:gdLst/>
            <a:ahLst/>
            <a:cxnLst/>
            <a:rect l="l" t="t" r="r" b="b"/>
            <a:pathLst>
              <a:path w="1609915" h="4114800">
                <a:moveTo>
                  <a:pt x="0" y="0"/>
                </a:moveTo>
                <a:lnTo>
                  <a:pt x="1609915" y="0"/>
                </a:lnTo>
                <a:lnTo>
                  <a:pt x="160991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603924" y="3834393"/>
            <a:ext cx="1429893" cy="4114800"/>
          </a:xfrm>
          <a:custGeom>
            <a:avLst/>
            <a:gdLst/>
            <a:ahLst/>
            <a:cxnLst/>
            <a:rect l="l" t="t" r="r" b="b"/>
            <a:pathLst>
              <a:path w="1429893" h="4114800">
                <a:moveTo>
                  <a:pt x="0" y="0"/>
                </a:moveTo>
                <a:lnTo>
                  <a:pt x="1429893" y="0"/>
                </a:lnTo>
                <a:lnTo>
                  <a:pt x="142989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092077" y="5477704"/>
            <a:ext cx="1306449" cy="4114800"/>
          </a:xfrm>
          <a:custGeom>
            <a:avLst/>
            <a:gdLst/>
            <a:ahLst/>
            <a:cxnLst/>
            <a:rect l="l" t="t" r="r" b="b"/>
            <a:pathLst>
              <a:path w="1306449" h="4114800">
                <a:moveTo>
                  <a:pt x="0" y="0"/>
                </a:moveTo>
                <a:lnTo>
                  <a:pt x="1306449" y="0"/>
                </a:lnTo>
                <a:lnTo>
                  <a:pt x="130644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68317" y="2532165"/>
            <a:ext cx="2747151" cy="3675118"/>
          </a:xfrm>
          <a:custGeom>
            <a:avLst/>
            <a:gdLst/>
            <a:ahLst/>
            <a:cxnLst/>
            <a:rect l="l" t="t" r="r" b="b"/>
            <a:pathLst>
              <a:path w="2747151" h="3675118">
                <a:moveTo>
                  <a:pt x="0" y="0"/>
                </a:moveTo>
                <a:lnTo>
                  <a:pt x="2747151" y="0"/>
                </a:lnTo>
                <a:lnTo>
                  <a:pt x="2747151" y="3675118"/>
                </a:lnTo>
                <a:lnTo>
                  <a:pt x="0" y="367511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6051033">
            <a:off x="3481771" y="2838813"/>
            <a:ext cx="2909674" cy="3264712"/>
          </a:xfrm>
          <a:custGeom>
            <a:avLst/>
            <a:gdLst/>
            <a:ahLst/>
            <a:cxnLst/>
            <a:rect l="l" t="t" r="r" b="b"/>
            <a:pathLst>
              <a:path w="2909674" h="3264712">
                <a:moveTo>
                  <a:pt x="0" y="0"/>
                </a:moveTo>
                <a:lnTo>
                  <a:pt x="2909674" y="0"/>
                </a:lnTo>
                <a:lnTo>
                  <a:pt x="2909674" y="3264711"/>
                </a:lnTo>
                <a:lnTo>
                  <a:pt x="0" y="326471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97434" y="6551334"/>
            <a:ext cx="2162131" cy="1967540"/>
          </a:xfrm>
          <a:custGeom>
            <a:avLst/>
            <a:gdLst/>
            <a:ahLst/>
            <a:cxnLst/>
            <a:rect l="l" t="t" r="r" b="b"/>
            <a:pathLst>
              <a:path w="2162131" h="1967540">
                <a:moveTo>
                  <a:pt x="0" y="0"/>
                </a:moveTo>
                <a:lnTo>
                  <a:pt x="2162132" y="0"/>
                </a:lnTo>
                <a:lnTo>
                  <a:pt x="2162132" y="1967540"/>
                </a:lnTo>
                <a:lnTo>
                  <a:pt x="0" y="196754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0166" y="7000506"/>
            <a:ext cx="2162131" cy="1967540"/>
          </a:xfrm>
          <a:custGeom>
            <a:avLst/>
            <a:gdLst/>
            <a:ahLst/>
            <a:cxnLst/>
            <a:rect l="l" t="t" r="r" b="b"/>
            <a:pathLst>
              <a:path w="2162131" h="1967540">
                <a:moveTo>
                  <a:pt x="0" y="0"/>
                </a:moveTo>
                <a:lnTo>
                  <a:pt x="2162132" y="0"/>
                </a:lnTo>
                <a:lnTo>
                  <a:pt x="2162132" y="1967540"/>
                </a:lnTo>
                <a:lnTo>
                  <a:pt x="0" y="196754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660826" y="7949193"/>
            <a:ext cx="2162131" cy="1967540"/>
          </a:xfrm>
          <a:custGeom>
            <a:avLst/>
            <a:gdLst/>
            <a:ahLst/>
            <a:cxnLst/>
            <a:rect l="l" t="t" r="r" b="b"/>
            <a:pathLst>
              <a:path w="2162131" h="1967540">
                <a:moveTo>
                  <a:pt x="0" y="0"/>
                </a:moveTo>
                <a:lnTo>
                  <a:pt x="2162132" y="0"/>
                </a:lnTo>
                <a:lnTo>
                  <a:pt x="2162132" y="1967540"/>
                </a:lnTo>
                <a:lnTo>
                  <a:pt x="0" y="196754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190738" y="6573245"/>
            <a:ext cx="2162131" cy="1967540"/>
          </a:xfrm>
          <a:custGeom>
            <a:avLst/>
            <a:gdLst/>
            <a:ahLst/>
            <a:cxnLst/>
            <a:rect l="l" t="t" r="r" b="b"/>
            <a:pathLst>
              <a:path w="2162131" h="1967540">
                <a:moveTo>
                  <a:pt x="0" y="0"/>
                </a:moveTo>
                <a:lnTo>
                  <a:pt x="2162132" y="0"/>
                </a:lnTo>
                <a:lnTo>
                  <a:pt x="2162132" y="1967540"/>
                </a:lnTo>
                <a:lnTo>
                  <a:pt x="0" y="196754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4696103" y="7369333"/>
            <a:ext cx="1886566" cy="1745074"/>
          </a:xfrm>
          <a:custGeom>
            <a:avLst/>
            <a:gdLst/>
            <a:ahLst/>
            <a:cxnLst/>
            <a:rect l="l" t="t" r="r" b="b"/>
            <a:pathLst>
              <a:path w="1886566" h="1745074">
                <a:moveTo>
                  <a:pt x="0" y="0"/>
                </a:moveTo>
                <a:lnTo>
                  <a:pt x="1886566" y="0"/>
                </a:lnTo>
                <a:lnTo>
                  <a:pt x="1886566" y="1745074"/>
                </a:lnTo>
                <a:lnTo>
                  <a:pt x="0" y="174507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1137883" y="3111336"/>
            <a:ext cx="3281553" cy="4114800"/>
          </a:xfrm>
          <a:custGeom>
            <a:avLst/>
            <a:gdLst/>
            <a:ahLst/>
            <a:cxnLst/>
            <a:rect l="l" t="t" r="r" b="b"/>
            <a:pathLst>
              <a:path w="3281553" h="4114800">
                <a:moveTo>
                  <a:pt x="0" y="0"/>
                </a:moveTo>
                <a:lnTo>
                  <a:pt x="3281553" y="0"/>
                </a:lnTo>
                <a:lnTo>
                  <a:pt x="328155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6582669" y="4818163"/>
            <a:ext cx="2119122" cy="4114800"/>
          </a:xfrm>
          <a:custGeom>
            <a:avLst/>
            <a:gdLst/>
            <a:ahLst/>
            <a:cxnLst/>
            <a:rect l="l" t="t" r="r" b="b"/>
            <a:pathLst>
              <a:path w="2119122" h="4114800">
                <a:moveTo>
                  <a:pt x="0" y="0"/>
                </a:moveTo>
                <a:lnTo>
                  <a:pt x="2119122" y="0"/>
                </a:lnTo>
                <a:lnTo>
                  <a:pt x="211912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3622278" y="518477"/>
            <a:ext cx="10386120" cy="1052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79"/>
              </a:lnSpc>
            </a:pPr>
            <a:r>
              <a:rPr lang="en-US" sz="6199" b="1">
                <a:solidFill>
                  <a:srgbClr val="F54C4C"/>
                </a:solidFill>
                <a:latin typeface="Noto Serif Bold"/>
                <a:ea typeface="Noto Serif Bold"/>
                <a:cs typeface="Noto Serif Bold"/>
                <a:sym typeface="Noto Serif Bold"/>
              </a:rPr>
              <a:t>Інструменти і матеріали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-94065"/>
            <a:ext cx="14584710" cy="2630630"/>
            <a:chOff x="0" y="0"/>
            <a:chExt cx="13828466" cy="249422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828466" cy="2494227"/>
            </a:xfrm>
            <a:custGeom>
              <a:avLst/>
              <a:gdLst/>
              <a:ahLst/>
              <a:cxnLst/>
              <a:rect l="l" t="t" r="r" b="b"/>
              <a:pathLst>
                <a:path w="13828466" h="2494227">
                  <a:moveTo>
                    <a:pt x="0" y="0"/>
                  </a:moveTo>
                  <a:lnTo>
                    <a:pt x="13828466" y="0"/>
                  </a:lnTo>
                  <a:lnTo>
                    <a:pt x="13828466" y="2494227"/>
                  </a:lnTo>
                  <a:lnTo>
                    <a:pt x="0" y="24942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9525"/>
              <a:ext cx="13828466" cy="2503752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9000"/>
                </a:lnSpc>
              </a:pPr>
              <a:r>
                <a:rPr lang="en-US" sz="7500" b="1">
                  <a:solidFill>
                    <a:srgbClr val="5E17EB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           </a:t>
              </a:r>
              <a:r>
                <a:rPr lang="en-US" sz="7500" b="1">
                  <a:solidFill>
                    <a:srgbClr val="F54C4C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Технологічна карта</a:t>
              </a:r>
            </a:p>
            <a:p>
              <a:pPr algn="l">
                <a:lnSpc>
                  <a:spcPts val="9000"/>
                </a:lnSpc>
              </a:pPr>
              <a:r>
                <a:rPr lang="en-US" sz="7500" b="1">
                  <a:solidFill>
                    <a:srgbClr val="5E17EB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           виготовлення виробу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2536565"/>
            <a:ext cx="14217775" cy="1743505"/>
            <a:chOff x="0" y="0"/>
            <a:chExt cx="13480557" cy="165310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480557" cy="1653101"/>
            </a:xfrm>
            <a:custGeom>
              <a:avLst/>
              <a:gdLst/>
              <a:ahLst/>
              <a:cxnLst/>
              <a:rect l="l" t="t" r="r" b="b"/>
              <a:pathLst>
                <a:path w="13480557" h="1653101">
                  <a:moveTo>
                    <a:pt x="0" y="0"/>
                  </a:moveTo>
                  <a:lnTo>
                    <a:pt x="13480557" y="0"/>
                  </a:lnTo>
                  <a:lnTo>
                    <a:pt x="13480557" y="1653101"/>
                  </a:lnTo>
                  <a:lnTo>
                    <a:pt x="0" y="165310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13480557" cy="167215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591985" lvl="1" indent="-295993" algn="l">
                <a:lnSpc>
                  <a:spcPts val="5519"/>
                </a:lnSpc>
                <a:buFont typeface="Arial"/>
                <a:buChar char="•"/>
              </a:pPr>
              <a:r>
                <a:rPr lang="en-US" sz="4599" b="1" spc="-12" dirty="0" err="1">
                  <a:solidFill>
                    <a:srgbClr val="000000"/>
                  </a:solidFill>
                  <a:latin typeface="Vollkorn Bold"/>
                  <a:ea typeface="Vollkorn Bold"/>
                  <a:cs typeface="Vollkorn Bold"/>
                  <a:sym typeface="Vollkorn Bold"/>
                </a:rPr>
                <a:t>Крок</a:t>
              </a:r>
              <a:r>
                <a:rPr lang="en-US" sz="4599" b="1" spc="-12" dirty="0">
                  <a:solidFill>
                    <a:srgbClr val="000000"/>
                  </a:solidFill>
                  <a:latin typeface="Vollkorn Bold"/>
                  <a:ea typeface="Vollkorn Bold"/>
                  <a:cs typeface="Vollkorn Bold"/>
                  <a:sym typeface="Vollkorn Bold"/>
                </a:rPr>
                <a:t> </a:t>
              </a:r>
              <a:r>
                <a:rPr lang="uk-UA" sz="4599" b="1" spc="-12" dirty="0">
                  <a:solidFill>
                    <a:srgbClr val="000000"/>
                  </a:solidFill>
                  <a:latin typeface="Vollkorn Bold"/>
                  <a:ea typeface="Vollkorn Bold"/>
                  <a:cs typeface="Vollkorn Bold"/>
                  <a:sym typeface="Vollkorn Bold"/>
                </a:rPr>
                <a:t>1</a:t>
              </a:r>
              <a:r>
                <a:rPr lang="en-US" sz="4599" spc="-12" dirty="0" smtClean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: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для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початку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нам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потрібно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взяти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пляшку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та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відклеїти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декоруючу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ленту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</a:p>
          </p:txBody>
        </p:sp>
      </p:grpSp>
      <p:sp>
        <p:nvSpPr>
          <p:cNvPr id="8" name="Freeform 8" descr="IMG_20190109_135821.jpg"/>
          <p:cNvSpPr/>
          <p:nvPr/>
        </p:nvSpPr>
        <p:spPr>
          <a:xfrm>
            <a:off x="3120517" y="4280070"/>
            <a:ext cx="11506907" cy="5824484"/>
          </a:xfrm>
          <a:custGeom>
            <a:avLst/>
            <a:gdLst/>
            <a:ahLst/>
            <a:cxnLst/>
            <a:rect l="l" t="t" r="r" b="b"/>
            <a:pathLst>
              <a:path w="11506907" h="5824484">
                <a:moveTo>
                  <a:pt x="0" y="0"/>
                </a:moveTo>
                <a:lnTo>
                  <a:pt x="11506906" y="0"/>
                </a:lnTo>
                <a:lnTo>
                  <a:pt x="11506906" y="5824484"/>
                </a:lnTo>
                <a:lnTo>
                  <a:pt x="0" y="58244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9531" b="-19"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30220" y="245680"/>
            <a:ext cx="14827560" cy="2438830"/>
            <a:chOff x="0" y="0"/>
            <a:chExt cx="14058724" cy="231237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058723" cy="2312373"/>
            </a:xfrm>
            <a:custGeom>
              <a:avLst/>
              <a:gdLst/>
              <a:ahLst/>
              <a:cxnLst/>
              <a:rect l="l" t="t" r="r" b="b"/>
              <a:pathLst>
                <a:path w="14058723" h="2312373">
                  <a:moveTo>
                    <a:pt x="0" y="0"/>
                  </a:moveTo>
                  <a:lnTo>
                    <a:pt x="14058723" y="0"/>
                  </a:lnTo>
                  <a:lnTo>
                    <a:pt x="14058723" y="2312373"/>
                  </a:lnTo>
                  <a:lnTo>
                    <a:pt x="0" y="231237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14058724" cy="233142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591985" lvl="1" indent="-295993" algn="l">
                <a:lnSpc>
                  <a:spcPts val="5519"/>
                </a:lnSpc>
                <a:buFont typeface="Arial"/>
                <a:buChar char="•"/>
              </a:pPr>
              <a:r>
                <a:rPr lang="en-US" sz="4599" b="1" spc="-12" dirty="0" err="1">
                  <a:solidFill>
                    <a:srgbClr val="000000"/>
                  </a:solidFill>
                  <a:latin typeface="Vollkorn Bold"/>
                  <a:ea typeface="Vollkorn Bold"/>
                  <a:cs typeface="Vollkorn Bold"/>
                  <a:sym typeface="Vollkorn Bold"/>
                </a:rPr>
                <a:t>Крок</a:t>
              </a:r>
              <a:r>
                <a:rPr lang="en-US" sz="4599" b="1" spc="-12" dirty="0">
                  <a:solidFill>
                    <a:srgbClr val="000000"/>
                  </a:solidFill>
                  <a:latin typeface="Vollkorn Bold"/>
                  <a:ea typeface="Vollkorn Bold"/>
                  <a:cs typeface="Vollkorn Bold"/>
                  <a:sym typeface="Vollkorn Bold"/>
                </a:rPr>
                <a:t> </a:t>
              </a:r>
              <a:r>
                <a:rPr lang="uk-UA" sz="4599" b="1" spc="-12" dirty="0">
                  <a:solidFill>
                    <a:srgbClr val="000000"/>
                  </a:solidFill>
                  <a:latin typeface="Vollkorn Bold"/>
                  <a:ea typeface="Vollkorn Bold"/>
                  <a:cs typeface="Vollkorn Bold"/>
                  <a:sym typeface="Vollkorn Bold"/>
                </a:rPr>
                <a:t>2</a:t>
              </a:r>
              <a:r>
                <a:rPr lang="en-US" sz="4599" b="1" spc="-12" dirty="0" smtClean="0">
                  <a:solidFill>
                    <a:srgbClr val="000000"/>
                  </a:solidFill>
                  <a:latin typeface="Vollkorn Bold"/>
                  <a:ea typeface="Vollkorn Bold"/>
                  <a:cs typeface="Vollkorn Bold"/>
                  <a:sym typeface="Vollkorn Bold"/>
                </a:rPr>
                <a:t>: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далі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позбавляемося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верхньої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та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нижньої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частин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пляшки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, а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також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зрізаемо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липку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частину</a:t>
              </a:r>
              <a:r>
                <a:rPr lang="en-US" sz="4599" spc="-12" dirty="0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 </a:t>
              </a:r>
              <a:r>
                <a:rPr lang="en-US" sz="4599" spc="-12" dirty="0" err="1">
                  <a:solidFill>
                    <a:srgbClr val="000000"/>
                  </a:solidFill>
                  <a:latin typeface="Vollkorn"/>
                  <a:ea typeface="Vollkorn"/>
                  <a:cs typeface="Vollkorn"/>
                  <a:sym typeface="Vollkorn"/>
                </a:rPr>
                <a:t>пляшки</a:t>
              </a:r>
              <a:endParaRPr lang="en-US" sz="4599" spc="-12" dirty="0">
                <a:solidFill>
                  <a:srgbClr val="000000"/>
                </a:solidFill>
                <a:latin typeface="Vollkorn"/>
                <a:ea typeface="Vollkorn"/>
                <a:cs typeface="Vollkorn"/>
                <a:sym typeface="Vollkorn"/>
              </a:endParaRPr>
            </a:p>
          </p:txBody>
        </p:sp>
      </p:grpSp>
      <p:sp>
        <p:nvSpPr>
          <p:cNvPr id="5" name="Freeform 5" descr="IMG_20190109_140050.jpg"/>
          <p:cNvSpPr/>
          <p:nvPr/>
        </p:nvSpPr>
        <p:spPr>
          <a:xfrm>
            <a:off x="390884" y="3333209"/>
            <a:ext cx="8213056" cy="6670831"/>
          </a:xfrm>
          <a:custGeom>
            <a:avLst/>
            <a:gdLst/>
            <a:ahLst/>
            <a:cxnLst/>
            <a:rect l="l" t="t" r="r" b="b"/>
            <a:pathLst>
              <a:path w="8213056" h="6670831">
                <a:moveTo>
                  <a:pt x="0" y="0"/>
                </a:moveTo>
                <a:lnTo>
                  <a:pt x="8213056" y="0"/>
                </a:lnTo>
                <a:lnTo>
                  <a:pt x="8213056" y="6670831"/>
                </a:lnTo>
                <a:lnTo>
                  <a:pt x="0" y="66708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564" b="-19"/>
            </a:stretch>
          </a:blipFill>
        </p:spPr>
      </p:sp>
      <p:sp>
        <p:nvSpPr>
          <p:cNvPr id="6" name="Freeform 6" descr="IMG_20190109_140159.jpg"/>
          <p:cNvSpPr/>
          <p:nvPr/>
        </p:nvSpPr>
        <p:spPr>
          <a:xfrm>
            <a:off x="9144000" y="3333209"/>
            <a:ext cx="8872500" cy="6670831"/>
          </a:xfrm>
          <a:custGeom>
            <a:avLst/>
            <a:gdLst/>
            <a:ahLst/>
            <a:cxnLst/>
            <a:rect l="l" t="t" r="r" b="b"/>
            <a:pathLst>
              <a:path w="8872500" h="6670831">
                <a:moveTo>
                  <a:pt x="0" y="0"/>
                </a:moveTo>
                <a:lnTo>
                  <a:pt x="8872500" y="0"/>
                </a:lnTo>
                <a:lnTo>
                  <a:pt x="8872500" y="6670831"/>
                </a:lnTo>
                <a:lnTo>
                  <a:pt x="0" y="66708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260" r="-1260" b="-4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88108" y="423999"/>
            <a:ext cx="16255481" cy="1620880"/>
            <a:chOff x="0" y="0"/>
            <a:chExt cx="15412604" cy="153683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412603" cy="1536834"/>
            </a:xfrm>
            <a:custGeom>
              <a:avLst/>
              <a:gdLst/>
              <a:ahLst/>
              <a:cxnLst/>
              <a:rect l="l" t="t" r="r" b="b"/>
              <a:pathLst>
                <a:path w="15412603" h="1536834">
                  <a:moveTo>
                    <a:pt x="0" y="0"/>
                  </a:moveTo>
                  <a:lnTo>
                    <a:pt x="15412603" y="0"/>
                  </a:lnTo>
                  <a:lnTo>
                    <a:pt x="15412603" y="1536834"/>
                  </a:lnTo>
                  <a:lnTo>
                    <a:pt x="0" y="153683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5412604" cy="1536834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566247" lvl="1" indent="-283124" algn="l">
                <a:lnSpc>
                  <a:spcPts val="5279"/>
                </a:lnSpc>
                <a:buFont typeface="Arial"/>
                <a:buChar char="•"/>
              </a:pPr>
              <a:r>
                <a:rPr lang="en-US" sz="4399" b="1" spc="-12" dirty="0" err="1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Крок</a:t>
              </a:r>
              <a:r>
                <a:rPr lang="en-US" sz="43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uk-UA" sz="43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3</a:t>
              </a:r>
              <a:r>
                <a:rPr lang="en-US" sz="4399" b="1" spc="-12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: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із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щільного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картону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вирізаємо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шаблон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(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наприклад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9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10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см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)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та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розкреслюємо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його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по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1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см</a:t>
              </a:r>
              <a:endParaRPr lang="en-US" sz="4399" spc="-12" dirty="0">
                <a:solidFill>
                  <a:srgbClr val="000000"/>
                </a:solidFill>
                <a:latin typeface="Noto Serif"/>
                <a:ea typeface="Noto Serif"/>
                <a:cs typeface="Noto Serif"/>
                <a:sym typeface="Noto Serif"/>
              </a:endParaRPr>
            </a:p>
          </p:txBody>
        </p:sp>
      </p:grpSp>
      <p:sp>
        <p:nvSpPr>
          <p:cNvPr id="5" name="Freeform 5" descr="IMG_20190109_140540.jpg"/>
          <p:cNvSpPr/>
          <p:nvPr/>
        </p:nvSpPr>
        <p:spPr>
          <a:xfrm>
            <a:off x="3172494" y="2044879"/>
            <a:ext cx="11284236" cy="7430151"/>
          </a:xfrm>
          <a:custGeom>
            <a:avLst/>
            <a:gdLst/>
            <a:ahLst/>
            <a:cxnLst/>
            <a:rect l="l" t="t" r="r" b="b"/>
            <a:pathLst>
              <a:path w="11284236" h="7430151">
                <a:moveTo>
                  <a:pt x="0" y="0"/>
                </a:moveTo>
                <a:lnTo>
                  <a:pt x="11284236" y="0"/>
                </a:lnTo>
                <a:lnTo>
                  <a:pt x="11284236" y="7430152"/>
                </a:lnTo>
                <a:lnTo>
                  <a:pt x="0" y="74301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241" t="-6" r="-5632" b="-31167"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52947" y="267444"/>
            <a:ext cx="14316373" cy="1820092"/>
            <a:chOff x="0" y="0"/>
            <a:chExt cx="13574043" cy="172571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3574043" cy="1725717"/>
            </a:xfrm>
            <a:custGeom>
              <a:avLst/>
              <a:gdLst/>
              <a:ahLst/>
              <a:cxnLst/>
              <a:rect l="l" t="t" r="r" b="b"/>
              <a:pathLst>
                <a:path w="13574043" h="1725717">
                  <a:moveTo>
                    <a:pt x="0" y="0"/>
                  </a:moveTo>
                  <a:lnTo>
                    <a:pt x="13574043" y="0"/>
                  </a:lnTo>
                  <a:lnTo>
                    <a:pt x="13574043" y="1725717"/>
                  </a:lnTo>
                  <a:lnTo>
                    <a:pt x="0" y="17257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3574043" cy="1725717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669199" lvl="1" indent="-334599" algn="l">
                <a:lnSpc>
                  <a:spcPts val="6239"/>
                </a:lnSpc>
                <a:buFont typeface="Arial"/>
                <a:buChar char="•"/>
              </a:pPr>
              <a:r>
                <a:rPr lang="en-US" sz="5199" b="1" spc="-14" dirty="0" err="1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Крок</a:t>
              </a:r>
              <a:r>
                <a:rPr lang="en-US" sz="5199" b="1" spc="-14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uk-UA" sz="5199" b="1" spc="-14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4</a:t>
              </a:r>
              <a:r>
                <a:rPr lang="en-US" sz="5199" b="1" spc="-14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:</a:t>
              </a:r>
              <a:r>
                <a:rPr lang="en-US" sz="5199" spc="-14" dirty="0" smtClean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5199" spc="-14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</a:t>
              </a:r>
              <a:r>
                <a:rPr lang="en-US" sz="5199" spc="-14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5199" spc="-14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шаблоном</a:t>
              </a:r>
              <a:r>
                <a:rPr lang="en-US" sz="5199" spc="-14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5199" spc="-14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розрізаємо</a:t>
              </a:r>
              <a:r>
                <a:rPr lang="en-US" sz="5199" spc="-14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5199" spc="-14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пляшку</a:t>
              </a:r>
              <a:r>
                <a:rPr lang="en-US" sz="5199" spc="-14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5199" spc="-14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</a:t>
              </a:r>
              <a:r>
                <a:rPr lang="en-US" sz="5199" spc="-14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5199" spc="-14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однокові</a:t>
              </a:r>
              <a:r>
                <a:rPr lang="en-US" sz="5199" spc="-14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5199" spc="-14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частини</a:t>
              </a:r>
              <a:endParaRPr lang="en-US" sz="5199" spc="-14" dirty="0">
                <a:solidFill>
                  <a:srgbClr val="000000"/>
                </a:solidFill>
                <a:latin typeface="Noto Serif"/>
                <a:ea typeface="Noto Serif"/>
                <a:cs typeface="Noto Serif"/>
                <a:sym typeface="Noto Serif"/>
              </a:endParaRPr>
            </a:p>
          </p:txBody>
        </p:sp>
      </p:grpSp>
      <p:sp>
        <p:nvSpPr>
          <p:cNvPr id="5" name="Freeform 5" descr="IMG_20190109_140600.jpg"/>
          <p:cNvSpPr/>
          <p:nvPr/>
        </p:nvSpPr>
        <p:spPr>
          <a:xfrm rot="-5400000">
            <a:off x="4351450" y="2366728"/>
            <a:ext cx="7735788" cy="8104756"/>
          </a:xfrm>
          <a:custGeom>
            <a:avLst/>
            <a:gdLst/>
            <a:ahLst/>
            <a:cxnLst/>
            <a:rect l="l" t="t" r="r" b="b"/>
            <a:pathLst>
              <a:path w="7735788" h="8104756">
                <a:moveTo>
                  <a:pt x="0" y="0"/>
                </a:moveTo>
                <a:lnTo>
                  <a:pt x="7735788" y="0"/>
                </a:lnTo>
                <a:lnTo>
                  <a:pt x="7735788" y="8104756"/>
                </a:lnTo>
                <a:lnTo>
                  <a:pt x="0" y="81047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" b="-4687"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0"/>
            <a:ext cx="16908861" cy="2070811"/>
            <a:chOff x="0" y="0"/>
            <a:chExt cx="16032105" cy="196343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032105" cy="1963436"/>
            </a:xfrm>
            <a:custGeom>
              <a:avLst/>
              <a:gdLst/>
              <a:ahLst/>
              <a:cxnLst/>
              <a:rect l="l" t="t" r="r" b="b"/>
              <a:pathLst>
                <a:path w="16032105" h="1963436">
                  <a:moveTo>
                    <a:pt x="0" y="0"/>
                  </a:moveTo>
                  <a:lnTo>
                    <a:pt x="16032105" y="0"/>
                  </a:lnTo>
                  <a:lnTo>
                    <a:pt x="16032105" y="1963436"/>
                  </a:lnTo>
                  <a:lnTo>
                    <a:pt x="0" y="196343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9525"/>
              <a:ext cx="16032105" cy="195391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579116" lvl="1" indent="-289558" algn="l">
                <a:lnSpc>
                  <a:spcPts val="5399"/>
                </a:lnSpc>
                <a:buFont typeface="Arial"/>
                <a:buChar char="•"/>
              </a:pPr>
              <a:r>
                <a:rPr lang="en-US" sz="4499" b="1" spc="-12" dirty="0" err="1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Крок</a:t>
              </a:r>
              <a:r>
                <a:rPr lang="en-US" sz="44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uk-UA" sz="44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5</a:t>
              </a:r>
              <a:r>
                <a:rPr lang="en-US" sz="4499" b="1" spc="-12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: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далі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нам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знадобиться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шило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допомогою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якого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будемо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робити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дірки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заготовках</a:t>
              </a:r>
              <a:endParaRPr lang="en-US" sz="4499" spc="-12" dirty="0">
                <a:solidFill>
                  <a:srgbClr val="000000"/>
                </a:solidFill>
                <a:latin typeface="Noto Serif"/>
                <a:ea typeface="Noto Serif"/>
                <a:cs typeface="Noto Serif"/>
                <a:sym typeface="Noto Serif"/>
              </a:endParaRPr>
            </a:p>
          </p:txBody>
        </p:sp>
      </p:grpSp>
      <p:sp>
        <p:nvSpPr>
          <p:cNvPr id="5" name="Freeform 5" descr="IMG_20190109_141812.jpg"/>
          <p:cNvSpPr/>
          <p:nvPr/>
        </p:nvSpPr>
        <p:spPr>
          <a:xfrm>
            <a:off x="4365768" y="1709163"/>
            <a:ext cx="10325557" cy="8577837"/>
          </a:xfrm>
          <a:custGeom>
            <a:avLst/>
            <a:gdLst/>
            <a:ahLst/>
            <a:cxnLst/>
            <a:rect l="l" t="t" r="r" b="b"/>
            <a:pathLst>
              <a:path w="10325557" h="8577837">
                <a:moveTo>
                  <a:pt x="0" y="0"/>
                </a:moveTo>
                <a:lnTo>
                  <a:pt x="10325557" y="0"/>
                </a:lnTo>
                <a:lnTo>
                  <a:pt x="10325557" y="8577837"/>
                </a:lnTo>
                <a:lnTo>
                  <a:pt x="0" y="857783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7" t="-18182" r="-42218" b="-8612"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205763"/>
            <a:ext cx="16518411" cy="2137586"/>
            <a:chOff x="0" y="0"/>
            <a:chExt cx="15661900" cy="20267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661900" cy="2026748"/>
            </a:xfrm>
            <a:custGeom>
              <a:avLst/>
              <a:gdLst/>
              <a:ahLst/>
              <a:cxnLst/>
              <a:rect l="l" t="t" r="r" b="b"/>
              <a:pathLst>
                <a:path w="15661900" h="2026748">
                  <a:moveTo>
                    <a:pt x="0" y="0"/>
                  </a:moveTo>
                  <a:lnTo>
                    <a:pt x="15661900" y="0"/>
                  </a:lnTo>
                  <a:lnTo>
                    <a:pt x="15661900" y="2026748"/>
                  </a:lnTo>
                  <a:lnTo>
                    <a:pt x="0" y="202674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9525"/>
              <a:ext cx="15661900" cy="2017223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617723" lvl="1" indent="-308862" algn="l">
                <a:lnSpc>
                  <a:spcPts val="5759"/>
                </a:lnSpc>
                <a:buFont typeface="Arial"/>
                <a:buChar char="•"/>
              </a:pPr>
              <a:r>
                <a:rPr lang="en-US" sz="4799" b="1" spc="-13" dirty="0" err="1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Крок</a:t>
              </a:r>
              <a:r>
                <a:rPr lang="en-US" sz="4799" b="1" spc="-13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uk-UA" sz="4799" b="1" spc="-13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6</a:t>
              </a:r>
              <a:r>
                <a:rPr lang="en-US" sz="4799" b="1" spc="-13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:</a:t>
              </a:r>
              <a:r>
                <a:rPr lang="en-US" sz="4799" spc="-13" dirty="0" smtClean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далі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кладемо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заготовку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шаблон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та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закріплюємо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з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обох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сторін</a:t>
              </a:r>
              <a:r>
                <a:rPr lang="en-US" sz="4799" spc="-13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799" spc="-13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скріпками</a:t>
              </a:r>
              <a:endParaRPr lang="en-US" sz="4799" spc="-13" dirty="0">
                <a:solidFill>
                  <a:srgbClr val="000000"/>
                </a:solidFill>
                <a:latin typeface="Noto Serif"/>
                <a:ea typeface="Noto Serif"/>
                <a:cs typeface="Noto Serif"/>
                <a:sym typeface="Noto Serif"/>
              </a:endParaRPr>
            </a:p>
          </p:txBody>
        </p:sp>
      </p:grpSp>
      <p:sp>
        <p:nvSpPr>
          <p:cNvPr id="5" name="Freeform 5" descr="IMG_20190109_141843.jpg"/>
          <p:cNvSpPr/>
          <p:nvPr/>
        </p:nvSpPr>
        <p:spPr>
          <a:xfrm>
            <a:off x="5176970" y="2343349"/>
            <a:ext cx="9250343" cy="7943651"/>
          </a:xfrm>
          <a:custGeom>
            <a:avLst/>
            <a:gdLst/>
            <a:ahLst/>
            <a:cxnLst/>
            <a:rect l="l" t="t" r="r" b="b"/>
            <a:pathLst>
              <a:path w="9250343" h="7943651">
                <a:moveTo>
                  <a:pt x="0" y="0"/>
                </a:moveTo>
                <a:lnTo>
                  <a:pt x="9250343" y="0"/>
                </a:lnTo>
                <a:lnTo>
                  <a:pt x="9250343" y="7943651"/>
                </a:lnTo>
                <a:lnTo>
                  <a:pt x="0" y="794365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9531" t="-22896" r="-14785" b="-22896"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11534" y="301947"/>
            <a:ext cx="17898792" cy="2202432"/>
            <a:chOff x="0" y="0"/>
            <a:chExt cx="16970706" cy="208823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970707" cy="2088232"/>
            </a:xfrm>
            <a:custGeom>
              <a:avLst/>
              <a:gdLst/>
              <a:ahLst/>
              <a:cxnLst/>
              <a:rect l="l" t="t" r="r" b="b"/>
              <a:pathLst>
                <a:path w="16970707" h="2088232">
                  <a:moveTo>
                    <a:pt x="0" y="0"/>
                  </a:moveTo>
                  <a:lnTo>
                    <a:pt x="16970707" y="0"/>
                  </a:lnTo>
                  <a:lnTo>
                    <a:pt x="16970707" y="2088232"/>
                  </a:lnTo>
                  <a:lnTo>
                    <a:pt x="0" y="208823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6970706" cy="2088232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566247" lvl="1" indent="-283124" algn="l">
                <a:lnSpc>
                  <a:spcPts val="5279"/>
                </a:lnSpc>
                <a:buFont typeface="Arial"/>
                <a:buChar char="•"/>
              </a:pPr>
              <a:r>
                <a:rPr lang="en-US" sz="4399" b="1" spc="-12" dirty="0" err="1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Крок</a:t>
              </a:r>
              <a:r>
                <a:rPr lang="en-US" sz="43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uk-UA" sz="43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7</a:t>
              </a:r>
              <a:r>
                <a:rPr lang="en-US" sz="4399" b="1" spc="-12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:</a:t>
              </a:r>
              <a:r>
                <a:rPr lang="en-US" sz="4399" spc="-12" dirty="0" smtClean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далі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розігріваємо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шило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вогні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( </a:t>
              </a:r>
              <a:r>
                <a:rPr lang="en-US" sz="4399" b="1" i="1" spc="-12" dirty="0" err="1">
                  <a:solidFill>
                    <a:srgbClr val="000000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за</a:t>
              </a:r>
              <a:r>
                <a:rPr lang="en-US" sz="4399" b="1" i="1" spc="-12" dirty="0">
                  <a:solidFill>
                    <a:srgbClr val="000000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 </a:t>
              </a:r>
              <a:r>
                <a:rPr lang="en-US" sz="4399" b="1" i="1" spc="-12" dirty="0" err="1">
                  <a:solidFill>
                    <a:srgbClr val="000000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технікою</a:t>
              </a:r>
              <a:r>
                <a:rPr lang="en-US" sz="4399" b="1" i="1" spc="-12" dirty="0">
                  <a:solidFill>
                    <a:srgbClr val="000000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 </a:t>
              </a:r>
              <a:r>
                <a:rPr lang="en-US" sz="4399" b="1" i="1" spc="-12" dirty="0" err="1">
                  <a:solidFill>
                    <a:srgbClr val="000000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безпеки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)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та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робимо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отвори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всіх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заготовках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</a:t>
              </a:r>
              <a:r>
                <a:rPr lang="en-US" sz="43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3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шаблоном</a:t>
              </a:r>
              <a:endParaRPr lang="en-US" sz="4399" spc="-12" dirty="0">
                <a:solidFill>
                  <a:srgbClr val="000000"/>
                </a:solidFill>
                <a:latin typeface="Noto Serif"/>
                <a:ea typeface="Noto Serif"/>
                <a:cs typeface="Noto Serif"/>
                <a:sym typeface="Noto Serif"/>
              </a:endParaRPr>
            </a:p>
          </p:txBody>
        </p:sp>
      </p:grpSp>
      <p:sp>
        <p:nvSpPr>
          <p:cNvPr id="5" name="Freeform 5" descr="IMG_20190109_141853.jpg"/>
          <p:cNvSpPr/>
          <p:nvPr/>
        </p:nvSpPr>
        <p:spPr>
          <a:xfrm>
            <a:off x="611534" y="3514400"/>
            <a:ext cx="8238744" cy="6575242"/>
          </a:xfrm>
          <a:custGeom>
            <a:avLst/>
            <a:gdLst/>
            <a:ahLst/>
            <a:cxnLst/>
            <a:rect l="l" t="t" r="r" b="b"/>
            <a:pathLst>
              <a:path w="8238744" h="6575242">
                <a:moveTo>
                  <a:pt x="0" y="0"/>
                </a:moveTo>
                <a:lnTo>
                  <a:pt x="8238745" y="0"/>
                </a:lnTo>
                <a:lnTo>
                  <a:pt x="8238745" y="6575242"/>
                </a:lnTo>
                <a:lnTo>
                  <a:pt x="0" y="65752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525" t="-14007" b="-35323"/>
            </a:stretch>
          </a:blipFill>
        </p:spPr>
      </p:sp>
      <p:sp>
        <p:nvSpPr>
          <p:cNvPr id="6" name="Freeform 6" descr="IMG_20190109_141949.jpg"/>
          <p:cNvSpPr/>
          <p:nvPr/>
        </p:nvSpPr>
        <p:spPr>
          <a:xfrm>
            <a:off x="9436165" y="3514400"/>
            <a:ext cx="8244926" cy="6575242"/>
          </a:xfrm>
          <a:custGeom>
            <a:avLst/>
            <a:gdLst/>
            <a:ahLst/>
            <a:cxnLst/>
            <a:rect l="l" t="t" r="r" b="b"/>
            <a:pathLst>
              <a:path w="8244926" h="6575242">
                <a:moveTo>
                  <a:pt x="0" y="0"/>
                </a:moveTo>
                <a:lnTo>
                  <a:pt x="8244927" y="0"/>
                </a:lnTo>
                <a:lnTo>
                  <a:pt x="8244927" y="6575242"/>
                </a:lnTo>
                <a:lnTo>
                  <a:pt x="0" y="65752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626" b="-24767"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325400"/>
            <a:ext cx="16816723" cy="2160240"/>
            <a:chOff x="0" y="0"/>
            <a:chExt cx="15944745" cy="204822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944745" cy="2048227"/>
            </a:xfrm>
            <a:custGeom>
              <a:avLst/>
              <a:gdLst/>
              <a:ahLst/>
              <a:cxnLst/>
              <a:rect l="l" t="t" r="r" b="b"/>
              <a:pathLst>
                <a:path w="15944745" h="2048227">
                  <a:moveTo>
                    <a:pt x="0" y="0"/>
                  </a:moveTo>
                  <a:lnTo>
                    <a:pt x="15944745" y="0"/>
                  </a:lnTo>
                  <a:lnTo>
                    <a:pt x="15944745" y="2048227"/>
                  </a:lnTo>
                  <a:lnTo>
                    <a:pt x="0" y="20482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5944745" cy="2048228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540509" lvl="1" indent="-270255" algn="l">
                <a:lnSpc>
                  <a:spcPts val="5039"/>
                </a:lnSpc>
                <a:buFont typeface="Arial"/>
                <a:buChar char="•"/>
              </a:pPr>
              <a:r>
                <a:rPr lang="en-US" sz="4199" b="1" spc="-11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en-US" sz="4199" b="1" spc="-11" dirty="0" err="1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Крок</a:t>
              </a:r>
              <a:r>
                <a:rPr lang="en-US" sz="4199" b="1" spc="-11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uk-UA" sz="4199" b="1" spc="-11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8</a:t>
              </a:r>
              <a:r>
                <a:rPr lang="en-US" sz="4199" b="1" spc="-11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:</a:t>
              </a:r>
              <a:r>
                <a:rPr lang="en-US" sz="4199" spc="-11" dirty="0" smtClean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коли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отвори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зроблено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,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ми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беремо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нитки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(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іриску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)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та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гачок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та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починаємо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обв’язувати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наші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заготовки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стовпчиком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без</a:t>
              </a:r>
              <a:r>
                <a:rPr lang="en-US" sz="4199" spc="-11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199" spc="-11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накиду</a:t>
              </a:r>
              <a:endParaRPr lang="en-US" sz="4199" spc="-11" dirty="0">
                <a:solidFill>
                  <a:srgbClr val="000000"/>
                </a:solidFill>
                <a:latin typeface="Noto Serif"/>
                <a:ea typeface="Noto Serif"/>
                <a:cs typeface="Noto Serif"/>
                <a:sym typeface="Noto Serif"/>
              </a:endParaRPr>
            </a:p>
          </p:txBody>
        </p:sp>
      </p:grpSp>
      <p:sp>
        <p:nvSpPr>
          <p:cNvPr id="5" name="Freeform 5" descr="IMG_20190109_150628.jpg"/>
          <p:cNvSpPr/>
          <p:nvPr/>
        </p:nvSpPr>
        <p:spPr>
          <a:xfrm>
            <a:off x="10625095" y="4096499"/>
            <a:ext cx="7220328" cy="5907541"/>
          </a:xfrm>
          <a:custGeom>
            <a:avLst/>
            <a:gdLst/>
            <a:ahLst/>
            <a:cxnLst/>
            <a:rect l="l" t="t" r="r" b="b"/>
            <a:pathLst>
              <a:path w="7220328" h="5907541">
                <a:moveTo>
                  <a:pt x="0" y="0"/>
                </a:moveTo>
                <a:lnTo>
                  <a:pt x="7220328" y="0"/>
                </a:lnTo>
                <a:lnTo>
                  <a:pt x="7220328" y="5907541"/>
                </a:lnTo>
                <a:lnTo>
                  <a:pt x="0" y="59075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7" b="-17"/>
            </a:stretch>
          </a:blipFill>
        </p:spPr>
      </p:sp>
      <p:sp>
        <p:nvSpPr>
          <p:cNvPr id="6" name="Freeform 6" descr="IMG-f21869ce2276a537ef6990c3afe1476f-V.jpg"/>
          <p:cNvSpPr/>
          <p:nvPr/>
        </p:nvSpPr>
        <p:spPr>
          <a:xfrm>
            <a:off x="217140" y="4258468"/>
            <a:ext cx="9484422" cy="5745572"/>
          </a:xfrm>
          <a:custGeom>
            <a:avLst/>
            <a:gdLst/>
            <a:ahLst/>
            <a:cxnLst/>
            <a:rect l="l" t="t" r="r" b="b"/>
            <a:pathLst>
              <a:path w="9484422" h="5745572">
                <a:moveTo>
                  <a:pt x="0" y="0"/>
                </a:moveTo>
                <a:lnTo>
                  <a:pt x="9484422" y="0"/>
                </a:lnTo>
                <a:lnTo>
                  <a:pt x="9484422" y="5745572"/>
                </a:lnTo>
                <a:lnTo>
                  <a:pt x="0" y="57455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3" t="-10483" r="-13" b="-24462"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9419" y="0"/>
            <a:ext cx="17316613" cy="1719479"/>
            <a:chOff x="0" y="0"/>
            <a:chExt cx="16418715" cy="163032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418714" cy="1630320"/>
            </a:xfrm>
            <a:custGeom>
              <a:avLst/>
              <a:gdLst/>
              <a:ahLst/>
              <a:cxnLst/>
              <a:rect l="l" t="t" r="r" b="b"/>
              <a:pathLst>
                <a:path w="16418714" h="1630320">
                  <a:moveTo>
                    <a:pt x="0" y="0"/>
                  </a:moveTo>
                  <a:lnTo>
                    <a:pt x="16418714" y="0"/>
                  </a:lnTo>
                  <a:lnTo>
                    <a:pt x="16418714" y="1630320"/>
                  </a:lnTo>
                  <a:lnTo>
                    <a:pt x="0" y="16303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0"/>
              <a:ext cx="16418715" cy="1630321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604854" lvl="1" indent="-302427" algn="l">
                <a:lnSpc>
                  <a:spcPts val="5639"/>
                </a:lnSpc>
                <a:buFont typeface="Arial"/>
                <a:buChar char="•"/>
              </a:pPr>
              <a:r>
                <a:rPr lang="en-US" sz="4699" b="1" spc="-12" dirty="0" err="1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Крок</a:t>
              </a:r>
              <a:r>
                <a:rPr lang="en-US" sz="46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uk-UA" sz="46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9</a:t>
              </a:r>
              <a:r>
                <a:rPr lang="en-US" sz="4699" b="1" spc="-12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: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коли</a:t>
              </a:r>
              <a:r>
                <a:rPr lang="en-US" sz="46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заготовки</a:t>
              </a:r>
              <a:r>
                <a:rPr lang="en-US" sz="46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обв’язані</a:t>
              </a:r>
              <a:r>
                <a:rPr lang="en-US" sz="46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починаємо</a:t>
              </a:r>
              <a:r>
                <a:rPr lang="en-US" sz="46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з’єднувати</a:t>
              </a:r>
              <a:r>
                <a:rPr lang="en-US" sz="46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частини</a:t>
              </a:r>
              <a:r>
                <a:rPr lang="en-US" sz="46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стовпчиком</a:t>
              </a:r>
              <a:r>
                <a:rPr lang="en-US" sz="46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без</a:t>
              </a:r>
              <a:r>
                <a:rPr lang="en-US" sz="46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6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накиду</a:t>
              </a:r>
              <a:endParaRPr lang="en-US" sz="4699" spc="-12" dirty="0">
                <a:solidFill>
                  <a:srgbClr val="000000"/>
                </a:solidFill>
                <a:latin typeface="Noto Serif"/>
                <a:ea typeface="Noto Serif"/>
                <a:cs typeface="Noto Serif"/>
                <a:sym typeface="Noto Serif"/>
              </a:endParaRPr>
            </a:p>
          </p:txBody>
        </p:sp>
      </p:grpSp>
      <p:sp>
        <p:nvSpPr>
          <p:cNvPr id="5" name="Freeform 5" descr="IMG_20190109_210202.jpg"/>
          <p:cNvSpPr/>
          <p:nvPr/>
        </p:nvSpPr>
        <p:spPr>
          <a:xfrm>
            <a:off x="259419" y="2658332"/>
            <a:ext cx="5375669" cy="7453720"/>
          </a:xfrm>
          <a:custGeom>
            <a:avLst/>
            <a:gdLst/>
            <a:ahLst/>
            <a:cxnLst/>
            <a:rect l="l" t="t" r="r" b="b"/>
            <a:pathLst>
              <a:path w="5375669" h="7453720">
                <a:moveTo>
                  <a:pt x="0" y="0"/>
                </a:moveTo>
                <a:lnTo>
                  <a:pt x="5375669" y="0"/>
                </a:lnTo>
                <a:lnTo>
                  <a:pt x="5375669" y="7453720"/>
                </a:lnTo>
                <a:lnTo>
                  <a:pt x="0" y="74537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7" r="-27"/>
            </a:stretch>
          </a:blipFill>
        </p:spPr>
      </p:sp>
      <p:sp>
        <p:nvSpPr>
          <p:cNvPr id="6" name="Freeform 6" descr="IMG_20190110_150020.jpg"/>
          <p:cNvSpPr/>
          <p:nvPr/>
        </p:nvSpPr>
        <p:spPr>
          <a:xfrm>
            <a:off x="7932394" y="3027975"/>
            <a:ext cx="9872808" cy="7084077"/>
          </a:xfrm>
          <a:custGeom>
            <a:avLst/>
            <a:gdLst/>
            <a:ahLst/>
            <a:cxnLst/>
            <a:rect l="l" t="t" r="r" b="b"/>
            <a:pathLst>
              <a:path w="9872808" h="7084077">
                <a:moveTo>
                  <a:pt x="0" y="0"/>
                </a:moveTo>
                <a:lnTo>
                  <a:pt x="9872809" y="0"/>
                </a:lnTo>
                <a:lnTo>
                  <a:pt x="9872809" y="7084077"/>
                </a:lnTo>
                <a:lnTo>
                  <a:pt x="0" y="70840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" b="-2"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361528"/>
            <a:ext cx="18078439" cy="1118733"/>
            <a:chOff x="0" y="0"/>
            <a:chExt cx="17141039" cy="106072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141039" cy="1060724"/>
            </a:xfrm>
            <a:custGeom>
              <a:avLst/>
              <a:gdLst/>
              <a:ahLst/>
              <a:cxnLst/>
              <a:rect l="l" t="t" r="r" b="b"/>
              <a:pathLst>
                <a:path w="17141039" h="1060724">
                  <a:moveTo>
                    <a:pt x="0" y="0"/>
                  </a:moveTo>
                  <a:lnTo>
                    <a:pt x="17141039" y="0"/>
                  </a:lnTo>
                  <a:lnTo>
                    <a:pt x="17141039" y="1060724"/>
                  </a:lnTo>
                  <a:lnTo>
                    <a:pt x="0" y="106072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9525"/>
              <a:ext cx="17141039" cy="1051199"/>
            </a:xfrm>
            <a:prstGeom prst="rect">
              <a:avLst/>
            </a:prstGeom>
          </p:spPr>
          <p:txBody>
            <a:bodyPr lIns="0" tIns="0" rIns="0" bIns="0" rtlCol="0" anchor="t"/>
            <a:lstStyle/>
            <a:p>
              <a:pPr marL="579116" lvl="1" indent="-289558" algn="l">
                <a:lnSpc>
                  <a:spcPts val="5399"/>
                </a:lnSpc>
                <a:buFont typeface="Arial"/>
                <a:buChar char="•"/>
              </a:pPr>
              <a:r>
                <a:rPr lang="en-US" sz="4499" b="1" spc="-12" dirty="0" err="1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Крок</a:t>
              </a:r>
              <a:r>
                <a:rPr lang="en-US" sz="4499" b="1" spc="-12" dirty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 </a:t>
              </a:r>
              <a:r>
                <a:rPr lang="en-US" sz="4499" b="1" spc="-12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1</a:t>
              </a:r>
              <a:r>
                <a:rPr lang="uk-UA" sz="4499" b="1" spc="-12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0</a:t>
              </a:r>
              <a:r>
                <a:rPr lang="en-US" sz="4499" b="1" spc="-12" dirty="0" smtClean="0">
                  <a:solidFill>
                    <a:srgbClr val="000000"/>
                  </a:solidFill>
                  <a:latin typeface="Noto Serif Bold"/>
                  <a:ea typeface="Noto Serif Bold"/>
                  <a:cs typeface="Noto Serif Bold"/>
                  <a:sym typeface="Noto Serif Bold"/>
                </a:rPr>
                <a:t>: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коли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сумка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готова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прироблюємо</a:t>
              </a:r>
              <a:r>
                <a:rPr lang="en-US" sz="4499" spc="-12" dirty="0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 </a:t>
              </a:r>
              <a:r>
                <a:rPr lang="en-US" sz="4499" spc="-12" dirty="0" err="1">
                  <a:solidFill>
                    <a:srgbClr val="000000"/>
                  </a:solidFill>
                  <a:latin typeface="Noto Serif"/>
                  <a:ea typeface="Noto Serif"/>
                  <a:cs typeface="Noto Serif"/>
                  <a:sym typeface="Noto Serif"/>
                </a:rPr>
                <a:t>ручки</a:t>
              </a:r>
              <a:endParaRPr lang="en-US" sz="4499" spc="-12" dirty="0">
                <a:solidFill>
                  <a:srgbClr val="000000"/>
                </a:solidFill>
                <a:latin typeface="Noto Serif"/>
                <a:ea typeface="Noto Serif"/>
                <a:cs typeface="Noto Serif"/>
                <a:sym typeface="Noto Serif"/>
              </a:endParaRPr>
            </a:p>
          </p:txBody>
        </p:sp>
      </p:grpSp>
      <p:sp>
        <p:nvSpPr>
          <p:cNvPr id="5" name="Freeform 5" descr="IMG_20190110_153557.jpg"/>
          <p:cNvSpPr/>
          <p:nvPr/>
        </p:nvSpPr>
        <p:spPr>
          <a:xfrm>
            <a:off x="2467112" y="1808923"/>
            <a:ext cx="11945863" cy="8270793"/>
          </a:xfrm>
          <a:custGeom>
            <a:avLst/>
            <a:gdLst/>
            <a:ahLst/>
            <a:cxnLst/>
            <a:rect l="l" t="t" r="r" b="b"/>
            <a:pathLst>
              <a:path w="11945863" h="8270793">
                <a:moveTo>
                  <a:pt x="0" y="0"/>
                </a:moveTo>
                <a:lnTo>
                  <a:pt x="11945862" y="0"/>
                </a:lnTo>
                <a:lnTo>
                  <a:pt x="11945862" y="8270793"/>
                </a:lnTo>
                <a:lnTo>
                  <a:pt x="0" y="82707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8" b="-18"/>
            </a:stretch>
          </a:blipFill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971800" y="204316"/>
            <a:ext cx="12344400" cy="1254373"/>
            <a:chOff x="0" y="0"/>
            <a:chExt cx="11704320" cy="118933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704320" cy="1189331"/>
            </a:xfrm>
            <a:custGeom>
              <a:avLst/>
              <a:gdLst/>
              <a:ahLst/>
              <a:cxnLst/>
              <a:rect l="l" t="t" r="r" b="b"/>
              <a:pathLst>
                <a:path w="11704320" h="1189331">
                  <a:moveTo>
                    <a:pt x="0" y="0"/>
                  </a:moveTo>
                  <a:lnTo>
                    <a:pt x="11704320" y="0"/>
                  </a:lnTo>
                  <a:lnTo>
                    <a:pt x="11704320" y="1189331"/>
                  </a:lnTo>
                  <a:lnTo>
                    <a:pt x="0" y="118933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9525"/>
              <a:ext cx="11704320" cy="1198856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l">
                <a:lnSpc>
                  <a:spcPts val="6960"/>
                </a:lnSpc>
              </a:pPr>
              <a:r>
                <a:rPr lang="en-US" sz="5800" b="1" i="1" dirty="0" smtClean="0">
                  <a:solidFill>
                    <a:srgbClr val="F54C4C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 </a:t>
              </a:r>
              <a:r>
                <a:rPr lang="uk-UA" sz="5800" b="1" i="1" dirty="0" err="1">
                  <a:solidFill>
                    <a:srgbClr val="F54C4C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Н</a:t>
              </a:r>
              <a:r>
                <a:rPr lang="en-US" sz="5800" b="1" i="1" dirty="0" err="1" smtClean="0">
                  <a:solidFill>
                    <a:srgbClr val="F54C4C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аша</a:t>
              </a:r>
              <a:r>
                <a:rPr lang="en-US" sz="5800" b="1" i="1" dirty="0" smtClean="0">
                  <a:solidFill>
                    <a:srgbClr val="F54C4C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 </a:t>
              </a:r>
              <a:r>
                <a:rPr lang="en-US" sz="5800" b="1" i="1" dirty="0" err="1">
                  <a:solidFill>
                    <a:srgbClr val="F54C4C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сумка</a:t>
              </a:r>
              <a:r>
                <a:rPr lang="en-US" sz="5800" b="1" i="1" dirty="0">
                  <a:solidFill>
                    <a:srgbClr val="F54C4C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 </a:t>
              </a:r>
              <a:r>
                <a:rPr lang="en-US" sz="5800" b="1" i="1" dirty="0" err="1">
                  <a:solidFill>
                    <a:srgbClr val="F54C4C"/>
                  </a:solidFill>
                  <a:latin typeface="Noto Serif Bold Italics"/>
                  <a:ea typeface="Noto Serif Bold Italics"/>
                  <a:cs typeface="Noto Serif Bold Italics"/>
                  <a:sym typeface="Noto Serif Bold Italics"/>
                </a:rPr>
                <a:t>готова</a:t>
              </a:r>
              <a:endParaRPr lang="en-US" sz="5800" b="1" i="1" dirty="0">
                <a:solidFill>
                  <a:srgbClr val="F54C4C"/>
                </a:solidFill>
                <a:latin typeface="Noto Serif Bold Italics"/>
                <a:ea typeface="Noto Serif Bold Italics"/>
                <a:cs typeface="Noto Serif Bold Italics"/>
                <a:sym typeface="Noto Serif Bold Italics"/>
              </a:endParaRPr>
            </a:p>
          </p:txBody>
        </p:sp>
      </p:grpSp>
      <p:sp>
        <p:nvSpPr>
          <p:cNvPr id="5" name="Freeform 5" descr="IMG_20190110_162403.jpg"/>
          <p:cNvSpPr/>
          <p:nvPr/>
        </p:nvSpPr>
        <p:spPr>
          <a:xfrm>
            <a:off x="9144000" y="4870798"/>
            <a:ext cx="8659304" cy="5156373"/>
          </a:xfrm>
          <a:custGeom>
            <a:avLst/>
            <a:gdLst/>
            <a:ahLst/>
            <a:cxnLst/>
            <a:rect l="l" t="t" r="r" b="b"/>
            <a:pathLst>
              <a:path w="8659304" h="5156373">
                <a:moveTo>
                  <a:pt x="0" y="0"/>
                </a:moveTo>
                <a:lnTo>
                  <a:pt x="8659304" y="0"/>
                </a:lnTo>
                <a:lnTo>
                  <a:pt x="8659304" y="5156373"/>
                </a:lnTo>
                <a:lnTo>
                  <a:pt x="0" y="515637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2257" b="-42862"/>
            </a:stretch>
          </a:blipFill>
        </p:spPr>
      </p:sp>
      <p:sp>
        <p:nvSpPr>
          <p:cNvPr id="6" name="Freeform 6" descr="IMG_20190110_160548.jpg"/>
          <p:cNvSpPr/>
          <p:nvPr/>
        </p:nvSpPr>
        <p:spPr>
          <a:xfrm>
            <a:off x="231179" y="2522585"/>
            <a:ext cx="8312866" cy="7504586"/>
          </a:xfrm>
          <a:custGeom>
            <a:avLst/>
            <a:gdLst/>
            <a:ahLst/>
            <a:cxnLst/>
            <a:rect l="l" t="t" r="r" b="b"/>
            <a:pathLst>
              <a:path w="8312866" h="7504586">
                <a:moveTo>
                  <a:pt x="0" y="0"/>
                </a:moveTo>
                <a:lnTo>
                  <a:pt x="8312867" y="0"/>
                </a:lnTo>
                <a:lnTo>
                  <a:pt x="8312867" y="7504586"/>
                </a:lnTo>
                <a:lnTo>
                  <a:pt x="0" y="75045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0" b="-10"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18218633" cy="100965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"/>
            <a:ext cx="18288000" cy="1027938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F7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220200" y="7658100"/>
            <a:ext cx="8686800" cy="2438400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00FF"/>
                </a:solidFill>
                <a:latin typeface="Georgia" panose="02040502050405020303" pitchFamily="18" charset="0"/>
              </a:rPr>
              <a:t>Презентацію підготувала</a:t>
            </a:r>
          </a:p>
          <a:p>
            <a:pPr algn="ctr"/>
            <a:r>
              <a:rPr lang="uk-UA" sz="2800" b="1" dirty="0" smtClean="0">
                <a:solidFill>
                  <a:srgbClr val="0000FF"/>
                </a:solidFill>
                <a:latin typeface="Georgia" panose="02040502050405020303" pitchFamily="18" charset="0"/>
              </a:rPr>
              <a:t>Учителька Журавського ліцею</a:t>
            </a:r>
          </a:p>
          <a:p>
            <a:pPr algn="ctr"/>
            <a:r>
              <a:rPr lang="uk-UA" sz="2800" b="1" dirty="0" err="1" smtClean="0">
                <a:solidFill>
                  <a:srgbClr val="0000FF"/>
                </a:solidFill>
                <a:latin typeface="Georgia" panose="02040502050405020303" pitchFamily="18" charset="0"/>
              </a:rPr>
              <a:t>Зноб</a:t>
            </a:r>
            <a:r>
              <a:rPr lang="uk-UA" sz="2800" b="1" dirty="0" smtClean="0">
                <a:solidFill>
                  <a:srgbClr val="0000FF"/>
                </a:solidFill>
                <a:latin typeface="Georgia" panose="02040502050405020303" pitchFamily="18" charset="0"/>
              </a:rPr>
              <a:t>-Новгородської селищної ради</a:t>
            </a:r>
          </a:p>
          <a:p>
            <a:pPr algn="ctr"/>
            <a:r>
              <a:rPr lang="uk-UA" sz="2800" b="1" dirty="0" smtClean="0">
                <a:solidFill>
                  <a:srgbClr val="0000FF"/>
                </a:solidFill>
                <a:latin typeface="Georgia" panose="02040502050405020303" pitchFamily="18" charset="0"/>
              </a:rPr>
              <a:t>Сумської області</a:t>
            </a:r>
            <a:endParaRPr lang="uk-UA" sz="2800" b="1" dirty="0">
              <a:solidFill>
                <a:srgbClr val="0000FF"/>
              </a:solidFill>
              <a:latin typeface="Georgia" panose="02040502050405020303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47800" y="190500"/>
            <a:ext cx="15544800" cy="5105400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600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ВИКОРИСТАНІ ДЖЕРЕЛА</a:t>
            </a:r>
          </a:p>
          <a:p>
            <a:pPr algn="ctr"/>
            <a:r>
              <a:rPr lang="uk-UA" sz="3600" b="1" dirty="0" smtClean="0">
                <a:latin typeface="Georgia" panose="02040502050405020303" pitchFamily="18" charset="0"/>
              </a:rPr>
              <a:t>1.</a:t>
            </a:r>
            <a:r>
              <a:rPr lang="ru-RU" sz="3600" b="1" dirty="0">
                <a:latin typeface="Georgia" panose="02040502050405020303" pitchFamily="18" charset="0"/>
              </a:rPr>
              <a:t> </a:t>
            </a:r>
            <a:r>
              <a:rPr lang="ru-RU" sz="3600" b="1" dirty="0" smtClean="0">
                <a:latin typeface="Georgia" panose="02040502050405020303" pitchFamily="18" charset="0"/>
              </a:rPr>
              <a:t> </a:t>
            </a:r>
            <a:r>
              <a:rPr lang="ru-RU" sz="3600" b="1" dirty="0" err="1" smtClean="0">
                <a:latin typeface="Georgia" panose="02040502050405020303" pitchFamily="18" charset="0"/>
              </a:rPr>
              <a:t>Інтернет-джерела</a:t>
            </a:r>
            <a:r>
              <a:rPr lang="ru-RU" sz="3600" b="1" dirty="0" smtClean="0">
                <a:latin typeface="Georgia" panose="02040502050405020303" pitchFamily="18" charset="0"/>
              </a:rPr>
              <a:t> </a:t>
            </a:r>
            <a:r>
              <a:rPr lang="ru-RU" sz="3600" i="1" dirty="0" err="1" smtClean="0">
                <a:latin typeface="Georgia" panose="02040502050405020303" pitchFamily="18" charset="0"/>
              </a:rPr>
              <a:t>у</a:t>
            </a:r>
            <a:r>
              <a:rPr lang="ru-RU" sz="3600" i="1" dirty="0" err="1">
                <a:latin typeface="Georgia" panose="02040502050405020303" pitchFamily="18" charset="0"/>
              </a:rPr>
              <a:t>вільному</a:t>
            </a:r>
            <a:r>
              <a:rPr lang="ru-RU" sz="3600" i="1" dirty="0">
                <a:latin typeface="Georgia" panose="02040502050405020303" pitchFamily="18" charset="0"/>
              </a:rPr>
              <a:t> </a:t>
            </a:r>
            <a:r>
              <a:rPr lang="ru-RU" sz="3600" i="1" dirty="0" err="1">
                <a:latin typeface="Georgia" panose="02040502050405020303" pitchFamily="18" charset="0"/>
              </a:rPr>
              <a:t>доступі</a:t>
            </a:r>
            <a:endParaRPr lang="ru-RU" sz="3600" i="1" dirty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 2.</a:t>
            </a:r>
            <a:r>
              <a:rPr lang="ru-RU" sz="3600" i="1" dirty="0" smtClean="0">
                <a:latin typeface="Georgia" panose="02040502050405020303" pitchFamily="18" charset="0"/>
              </a:rPr>
              <a:t>Платформа </a:t>
            </a:r>
            <a:r>
              <a:rPr lang="ru-RU" sz="3600" i="1" dirty="0" err="1" smtClean="0">
                <a:latin typeface="Georgia" panose="02040502050405020303" pitchFamily="18" charset="0"/>
              </a:rPr>
              <a:t>графічного</a:t>
            </a:r>
            <a:r>
              <a:rPr lang="ru-RU" sz="3600" i="1" dirty="0" smtClean="0">
                <a:latin typeface="Georgia" panose="02040502050405020303" pitchFamily="18" charset="0"/>
              </a:rPr>
              <a:t> дизайну </a:t>
            </a:r>
            <a:r>
              <a:rPr lang="en-US" sz="3600" b="1" dirty="0" err="1" smtClean="0">
                <a:latin typeface="Georgia" panose="02040502050405020303" pitchFamily="18" charset="0"/>
              </a:rPr>
              <a:t>Canva</a:t>
            </a:r>
            <a:endParaRPr lang="ru-RU" sz="3600" b="1" dirty="0" smtClean="0">
              <a:latin typeface="Georgia" panose="02040502050405020303" pitchFamily="18" charset="0"/>
            </a:endParaRPr>
          </a:p>
          <a:p>
            <a:pPr algn="ctr"/>
            <a:r>
              <a:rPr lang="ru-RU" sz="3600" b="1" dirty="0" smtClean="0">
                <a:latin typeface="Georgia" panose="02040502050405020303" pitchFamily="18" charset="0"/>
              </a:rPr>
              <a:t>3.Овчарук </a:t>
            </a:r>
            <a:r>
              <a:rPr lang="ru-RU" sz="3600" b="1" dirty="0">
                <a:latin typeface="Georgia" panose="02040502050405020303" pitchFamily="18" charset="0"/>
              </a:rPr>
              <a:t>Р.Ю. </a:t>
            </a:r>
            <a:r>
              <a:rPr lang="ru-RU" sz="3600" i="1" dirty="0" err="1">
                <a:latin typeface="Georgia" panose="02040502050405020303" pitchFamily="18" charset="0"/>
              </a:rPr>
              <a:t>Поробки</a:t>
            </a:r>
            <a:r>
              <a:rPr lang="ru-RU" sz="3600" i="1" dirty="0">
                <a:latin typeface="Georgia" panose="02040502050405020303" pitchFamily="18" charset="0"/>
              </a:rPr>
              <a:t> </a:t>
            </a:r>
            <a:r>
              <a:rPr lang="ru-RU" sz="3600" i="1" dirty="0" err="1">
                <a:latin typeface="Georgia" panose="02040502050405020303" pitchFamily="18" charset="0"/>
              </a:rPr>
              <a:t>із</a:t>
            </a:r>
            <a:r>
              <a:rPr lang="ru-RU" sz="3600" i="1" dirty="0">
                <a:latin typeface="Georgia" panose="02040502050405020303" pitchFamily="18" charset="0"/>
              </a:rPr>
              <a:t> </a:t>
            </a:r>
            <a:r>
              <a:rPr lang="ru-RU" sz="3600" i="1" dirty="0" err="1">
                <a:latin typeface="Georgia" panose="02040502050405020303" pitchFamily="18" charset="0"/>
              </a:rPr>
              <a:t>пластикової</a:t>
            </a:r>
            <a:r>
              <a:rPr lang="ru-RU" sz="3600" i="1" dirty="0">
                <a:latin typeface="Georgia" panose="02040502050405020303" pitchFamily="18" charset="0"/>
              </a:rPr>
              <a:t> </a:t>
            </a:r>
            <a:r>
              <a:rPr lang="ru-RU" sz="3600" i="1" dirty="0" err="1">
                <a:latin typeface="Georgia" panose="02040502050405020303" pitchFamily="18" charset="0"/>
              </a:rPr>
              <a:t>тари</a:t>
            </a:r>
            <a:r>
              <a:rPr lang="ru-RU" sz="3600" i="1" dirty="0">
                <a:latin typeface="Georgia" panose="02040502050405020303" pitchFamily="18" charset="0"/>
              </a:rPr>
              <a:t>: </a:t>
            </a:r>
            <a:r>
              <a:rPr lang="ru-RU" sz="3600" i="1" dirty="0" err="1">
                <a:latin typeface="Georgia" panose="02040502050405020303" pitchFamily="18" charset="0"/>
              </a:rPr>
              <a:t>навчальний</a:t>
            </a:r>
            <a:r>
              <a:rPr lang="ru-RU" sz="3600" i="1" dirty="0">
                <a:latin typeface="Georgia" panose="02040502050405020303" pitchFamily="18" charset="0"/>
              </a:rPr>
              <a:t> </a:t>
            </a:r>
            <a:r>
              <a:rPr lang="ru-RU" sz="3600" i="1" dirty="0" err="1">
                <a:latin typeface="Georgia" panose="02040502050405020303" pitchFamily="18" charset="0"/>
              </a:rPr>
              <a:t>посібник</a:t>
            </a:r>
            <a:r>
              <a:rPr lang="ru-RU" sz="3600" i="1" dirty="0">
                <a:latin typeface="Georgia" panose="02040502050405020303" pitchFamily="18" charset="0"/>
              </a:rPr>
              <a:t> для </a:t>
            </a:r>
            <a:r>
              <a:rPr lang="ru-RU" sz="3600" i="1" dirty="0" err="1">
                <a:latin typeface="Georgia" panose="02040502050405020303" pitchFamily="18" charset="0"/>
              </a:rPr>
              <a:t>гурткових</a:t>
            </a:r>
            <a:r>
              <a:rPr lang="ru-RU" sz="3600" i="1" dirty="0">
                <a:latin typeface="Georgia" panose="02040502050405020303" pitchFamily="18" charset="0"/>
              </a:rPr>
              <a:t> занять </a:t>
            </a:r>
            <a:r>
              <a:rPr lang="ru-RU" sz="3600" i="1" dirty="0" err="1">
                <a:latin typeface="Georgia" panose="02040502050405020303" pitchFamily="18" charset="0"/>
              </a:rPr>
              <a:t>учнів</a:t>
            </a:r>
            <a:r>
              <a:rPr lang="ru-RU" sz="3600" i="1" dirty="0">
                <a:latin typeface="Georgia" panose="02040502050405020303" pitchFamily="18" charset="0"/>
              </a:rPr>
              <a:t> в 5 - 6 </a:t>
            </a:r>
            <a:r>
              <a:rPr lang="ru-RU" sz="3600" i="1" dirty="0" err="1">
                <a:latin typeface="Georgia" panose="02040502050405020303" pitchFamily="18" charset="0"/>
              </a:rPr>
              <a:t>класах</a:t>
            </a:r>
            <a:r>
              <a:rPr lang="ru-RU" sz="3600" i="1" dirty="0">
                <a:latin typeface="Georgia" panose="02040502050405020303" pitchFamily="18" charset="0"/>
              </a:rPr>
              <a:t> / </a:t>
            </a:r>
            <a:r>
              <a:rPr lang="ru-RU" sz="3600" i="1" dirty="0" err="1">
                <a:latin typeface="Georgia" panose="02040502050405020303" pitchFamily="18" charset="0"/>
              </a:rPr>
              <a:t>Укл</a:t>
            </a:r>
            <a:r>
              <a:rPr lang="ru-RU" sz="3600" i="1" dirty="0">
                <a:latin typeface="Georgia" panose="02040502050405020303" pitchFamily="18" charset="0"/>
              </a:rPr>
              <a:t>. Р. Ю. </a:t>
            </a:r>
            <a:r>
              <a:rPr lang="ru-RU" sz="3600" i="1" dirty="0" err="1">
                <a:latin typeface="Georgia" panose="02040502050405020303" pitchFamily="18" charset="0"/>
              </a:rPr>
              <a:t>Овчарук</a:t>
            </a:r>
            <a:r>
              <a:rPr lang="ru-RU" sz="3600" i="1" dirty="0">
                <a:latin typeface="Georgia" panose="02040502050405020303" pitchFamily="18" charset="0"/>
              </a:rPr>
              <a:t>. –  </a:t>
            </a:r>
            <a:r>
              <a:rPr lang="ru-RU" sz="3600" i="1" dirty="0" err="1">
                <a:latin typeface="Georgia" panose="02040502050405020303" pitchFamily="18" charset="0"/>
              </a:rPr>
              <a:t>Хмельницький</a:t>
            </a:r>
            <a:r>
              <a:rPr lang="ru-RU" sz="3600" i="1" dirty="0">
                <a:latin typeface="Georgia" panose="02040502050405020303" pitchFamily="18" charset="0"/>
              </a:rPr>
              <a:t>: ХНУ. – 2015. – 160 с.</a:t>
            </a:r>
            <a:endParaRPr lang="uk-UA" sz="3600" i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206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325</Words>
  <Application>Microsoft Office PowerPoint</Application>
  <PresentationFormat>Произвольный</PresentationFormat>
  <Paragraphs>37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9" baseType="lpstr">
      <vt:lpstr>Noto Serif Bold</vt:lpstr>
      <vt:lpstr>Calibri</vt:lpstr>
      <vt:lpstr>Noto Serif Bold Italics</vt:lpstr>
      <vt:lpstr>Georgia</vt:lpstr>
      <vt:lpstr>Vollkorn</vt:lpstr>
      <vt:lpstr>PT Serif Bold</vt:lpstr>
      <vt:lpstr>Vollkorn Bold</vt:lpstr>
      <vt:lpstr>Noto Serif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Cream and  Dark Brown Aesthetic Abstract Corner Project Presentation</dc:title>
  <cp:lastModifiedBy>Наталія Буянова</cp:lastModifiedBy>
  <cp:revision>5</cp:revision>
  <dcterms:created xsi:type="dcterms:W3CDTF">2006-08-16T00:00:00Z</dcterms:created>
  <dcterms:modified xsi:type="dcterms:W3CDTF">2025-03-14T11:46:02Z</dcterms:modified>
  <dc:identifier>DAGhsKtyGW4</dc:identifier>
</cp:coreProperties>
</file>