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  <p:sldMasterId id="2147483792" r:id="rId3"/>
    <p:sldMasterId id="2147483804" r:id="rId4"/>
  </p:sldMasterIdLst>
  <p:notesMasterIdLst>
    <p:notesMasterId r:id="rId20"/>
  </p:notesMasterIdLst>
  <p:sldIdLst>
    <p:sldId id="256" r:id="rId5"/>
    <p:sldId id="258" r:id="rId6"/>
    <p:sldId id="260" r:id="rId7"/>
    <p:sldId id="263" r:id="rId8"/>
    <p:sldId id="262" r:id="rId9"/>
    <p:sldId id="265" r:id="rId10"/>
    <p:sldId id="266" r:id="rId11"/>
    <p:sldId id="268" r:id="rId12"/>
    <p:sldId id="269" r:id="rId13"/>
    <p:sldId id="270" r:id="rId14"/>
    <p:sldId id="273" r:id="rId15"/>
    <p:sldId id="271" r:id="rId16"/>
    <p:sldId id="272" r:id="rId17"/>
    <p:sldId id="257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>
        <p:scale>
          <a:sx n="91" d="100"/>
          <a:sy n="91" d="100"/>
        </p:scale>
        <p:origin x="-1210" y="-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C85B20-5FB0-4096-BAED-8974C339D179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819E0A-B64E-4C3A-B451-4FF5FACDF7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5726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819E0A-B64E-4C3A-B451-4FF5FACDF7C8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819E0A-B64E-4C3A-B451-4FF5FACDF7C8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8042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</a:lstStyle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82D250C-832B-4178-9BF5-0410CC1FECA2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D41D7CE-D953-45CD-83B2-2776ECAE1F2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3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844824"/>
            <a:ext cx="8928992" cy="3393504"/>
          </a:xfrm>
        </p:spPr>
        <p:txBody>
          <a:bodyPr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uk-UA" sz="72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Тема.</a:t>
            </a:r>
            <a:br>
              <a:rPr lang="uk-UA" sz="72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r>
              <a:rPr lang="uk-UA" sz="72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Види з’єднань. Шипові з’єднання.</a:t>
            </a:r>
            <a:endParaRPr lang="ru-RU" sz="7200" b="1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1619672" y="1124744"/>
            <a:ext cx="5396136" cy="494928"/>
          </a:xfrm>
          <a:prstGeom prst="rect">
            <a:avLst/>
          </a:prstGeom>
        </p:spPr>
        <p:txBody>
          <a:bodyPr vert="horz" lIns="0" tIns="45720" rIns="0" bIns="45720" rtlCol="0" anchor="b" anchorCtr="0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2400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Трудове навчання                 7 клас</a:t>
            </a:r>
            <a:endParaRPr lang="ru-RU" sz="2400" b="1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5493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Призначення з’єднань</a:t>
            </a:r>
            <a:endParaRPr lang="ru-RU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 algn="just">
              <a:buNone/>
            </a:pPr>
            <a:r>
              <a:rPr lang="uk-UA" sz="2400" dirty="0" smtClean="0"/>
              <a:t>	Щоб </a:t>
            </a:r>
            <a:r>
              <a:rPr lang="uk-UA" sz="2400" dirty="0"/>
              <a:t>скласти будь-який виріб з деталей, їх потрібно </a:t>
            </a:r>
            <a:r>
              <a:rPr lang="uk-UA" sz="2400" dirty="0" smtClean="0"/>
              <a:t>певним </a:t>
            </a:r>
            <a:r>
              <a:rPr lang="uk-UA" sz="2400" dirty="0"/>
              <a:t>чином з’єднати між собою. Застосовують різноманітні види </a:t>
            </a:r>
            <a:r>
              <a:rPr lang="uk-UA" sz="2400" dirty="0" smtClean="0"/>
              <a:t>з’єднань.</a:t>
            </a:r>
          </a:p>
          <a:p>
            <a:pPr marL="68580" indent="0" algn="just">
              <a:buNone/>
            </a:pPr>
            <a:r>
              <a:rPr lang="uk-UA" sz="2400" dirty="0" smtClean="0"/>
              <a:t>	Деталі </a:t>
            </a:r>
            <a:r>
              <a:rPr lang="uk-UA" sz="2400" dirty="0"/>
              <a:t>з деревини з’єднують цвяхами, шурупами</a:t>
            </a:r>
            <a:r>
              <a:rPr lang="uk-UA" sz="2400" dirty="0" smtClean="0"/>
              <a:t>, болтами, склеюють</a:t>
            </a:r>
            <a:r>
              <a:rPr lang="uk-UA" sz="2400" dirty="0"/>
              <a:t>. Пластмасові деталі </a:t>
            </a:r>
            <a:r>
              <a:rPr lang="uk-UA" sz="2400" dirty="0" smtClean="0"/>
              <a:t>склеюють</a:t>
            </a:r>
            <a:r>
              <a:rPr lang="uk-UA" sz="2400" dirty="0"/>
              <a:t>, зварюють, з’єднують допоміжними кріпильними </a:t>
            </a:r>
            <a:r>
              <a:rPr lang="uk-UA" sz="2400" dirty="0" smtClean="0"/>
              <a:t>деталями</a:t>
            </a:r>
            <a:r>
              <a:rPr lang="uk-UA" sz="2400" dirty="0"/>
              <a:t>. Частини виробів з тонкого листового металу </a:t>
            </a:r>
            <a:r>
              <a:rPr lang="uk-UA" sz="2400" dirty="0" smtClean="0"/>
              <a:t>з’єднують </a:t>
            </a:r>
            <a:r>
              <a:rPr lang="uk-UA" sz="2400" dirty="0"/>
              <a:t>паянням, заклепками. Металеві частини механізмів і машин з’єднують кріпильними деталями.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4131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16832"/>
            <a:ext cx="3810000" cy="1619250"/>
          </a:xfrm>
        </p:spPr>
      </p:pic>
      <p:sp>
        <p:nvSpPr>
          <p:cNvPr id="6" name="Заголовок 7"/>
          <p:cNvSpPr>
            <a:spLocks noGrp="1"/>
          </p:cNvSpPr>
          <p:nvPr>
            <p:ph type="title"/>
          </p:nvPr>
        </p:nvSpPr>
        <p:spPr>
          <a:xfrm>
            <a:off x="352426" y="228600"/>
            <a:ext cx="8540054" cy="1184176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Нероз’ємні з’єднання</a:t>
            </a:r>
            <a:br>
              <a:rPr lang="uk-UA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uk-UA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виробів з деревини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645024"/>
            <a:ext cx="3402471" cy="14131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83568" y="3789039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i="1" dirty="0" smtClean="0"/>
              <a:t>З’єднання  цвяхами</a:t>
            </a:r>
            <a:endParaRPr lang="ru-RU" sz="2800" i="1" dirty="0"/>
          </a:p>
        </p:txBody>
      </p:sp>
      <p:sp>
        <p:nvSpPr>
          <p:cNvPr id="8" name="TextBox 7"/>
          <p:cNvSpPr txBox="1"/>
          <p:nvPr/>
        </p:nvSpPr>
        <p:spPr>
          <a:xfrm>
            <a:off x="5436096" y="5426908"/>
            <a:ext cx="21387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Склеювання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259592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uk-UA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Роз’ємні з’єднання </a:t>
            </a:r>
            <a:br>
              <a:rPr lang="uk-UA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uk-UA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виробів з деревини</a:t>
            </a:r>
            <a:endParaRPr lang="ru-RU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5616" y="4869160"/>
            <a:ext cx="15071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Corbel" pitchFamily="34" charset="0"/>
              </a:rPr>
              <a:t>Нагелем</a:t>
            </a:r>
            <a:endParaRPr lang="ru-RU" sz="2800" i="1" dirty="0">
              <a:latin typeface="Corbe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52120" y="4885463"/>
            <a:ext cx="1811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Corbel" pitchFamily="34" charset="0"/>
              </a:rPr>
              <a:t>Шурупами</a:t>
            </a:r>
            <a:endParaRPr lang="ru-RU" sz="2800" i="1" dirty="0">
              <a:latin typeface="Corbe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286" y="2464001"/>
            <a:ext cx="4520789" cy="204511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62" y="2047591"/>
            <a:ext cx="198120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25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9069" y="260648"/>
            <a:ext cx="6512511" cy="18002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uk-UA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Вироби з шиповими з’єднаннями</a:t>
            </a:r>
            <a:endParaRPr lang="ru-RU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2" name="Picture 4" descr="https://narodna-osvita.com.ua/uploads/trud7tereshuk2015/trud7tereshuk2015-129.jpg"/>
          <p:cNvPicPr>
            <a:picLocks noChangeAspect="1" noChangeArrowheads="1"/>
          </p:cNvPicPr>
          <p:nvPr/>
        </p:nvPicPr>
        <p:blipFill rotWithShape="1">
          <a:blip r:embed="rId3"/>
          <a:srcRect b="9223"/>
          <a:stretch/>
        </p:blipFill>
        <p:spPr bwMode="auto">
          <a:xfrm>
            <a:off x="357158" y="2420888"/>
            <a:ext cx="8476334" cy="36964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0077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488832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uk-UA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Види шипових з’єднань</a:t>
            </a:r>
            <a:endParaRPr lang="ru-RU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1442" name="Picture 2" descr="https://narodna-osvita.com.ua/uploads/trud7tereshuk2015/trud7tereshuk2015-132.jpg"/>
          <p:cNvPicPr>
            <a:picLocks noChangeAspect="1" noChangeArrowheads="1"/>
          </p:cNvPicPr>
          <p:nvPr/>
        </p:nvPicPr>
        <p:blipFill rotWithShape="1">
          <a:blip r:embed="rId2"/>
          <a:srcRect b="5742"/>
          <a:stretch/>
        </p:blipFill>
        <p:spPr bwMode="auto">
          <a:xfrm>
            <a:off x="428596" y="1571612"/>
            <a:ext cx="8506788" cy="417484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0077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7920880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uk-UA" sz="36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Елементи шипового </a:t>
            </a:r>
            <a:r>
              <a:rPr lang="uk-UA" sz="3600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з’днання</a:t>
            </a:r>
            <a:r>
              <a:rPr lang="uk-UA" sz="36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 шип, гніздо, </a:t>
            </a:r>
            <a:r>
              <a:rPr lang="uk-UA" sz="3600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провушина</a:t>
            </a:r>
            <a:endParaRPr lang="ru-RU" sz="36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246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568" y="1935722"/>
            <a:ext cx="7686675" cy="434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0077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512511" cy="1872208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uk-UA" sz="3200" spc="50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Практична робота.</a:t>
            </a:r>
            <a:br>
              <a:rPr lang="uk-UA" sz="3200" spc="50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uk-UA" sz="3200" spc="50" dirty="0" smtClean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Розрахунок елементів шипового з’єднання.</a:t>
            </a:r>
            <a:endParaRPr lang="ru-RU" sz="3200" spc="50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9448" y="2348880"/>
            <a:ext cx="821537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Шипове кутове з’єднання складається із шипа і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провушини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, кутове серединне – із шипа і гнізда. Товщина шипа 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uk-UA" sz="2400" b="1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повинна дорівнювати 0,4 товщини бруска 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uk-UA" sz="24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. При одинарному шипі:</a:t>
            </a:r>
          </a:p>
          <a:p>
            <a:pPr algn="just"/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Ширина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заплечика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uk-UA" sz="24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uk-UA" dirty="0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graphicFrame>
        <p:nvGraphicFramePr>
          <p:cNvPr id="6349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7083746"/>
              </p:ext>
            </p:extLst>
          </p:nvPr>
        </p:nvGraphicFramePr>
        <p:xfrm>
          <a:off x="3491880" y="5085184"/>
          <a:ext cx="2706348" cy="13368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06" name="Формула" r:id="rId3" imgW="787320" imgH="393480" progId="Equation.3">
                  <p:embed/>
                </p:oleObj>
              </mc:Choice>
              <mc:Fallback>
                <p:oleObj name="Формула" r:id="rId3" imgW="78732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1880" y="5085184"/>
                        <a:ext cx="2706348" cy="1336871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rgbClr val="FF0000"/>
                        </a:solidFill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graphicFrame>
        <p:nvGraphicFramePr>
          <p:cNvPr id="6349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695639"/>
              </p:ext>
            </p:extLst>
          </p:nvPr>
        </p:nvGraphicFramePr>
        <p:xfrm>
          <a:off x="3419872" y="3789040"/>
          <a:ext cx="2660020" cy="7762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07" name="Формула" r:id="rId5" imgW="774360" imgH="228600" progId="Equation.3">
                  <p:embed/>
                </p:oleObj>
              </mc:Choice>
              <mc:Fallback>
                <p:oleObj name="Формула" r:id="rId5" imgW="774360" imgH="2286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872" y="3789040"/>
                        <a:ext cx="2660020" cy="776290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accent6"/>
                        </a:solidFill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0077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08912" cy="1597286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uk-UA" sz="2400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Практична робота (розрахунок)</a:t>
            </a:r>
            <a:br>
              <a:rPr lang="uk-UA" sz="2400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uk-UA" sz="2400" u="sng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Завдання:</a:t>
            </a:r>
            <a:r>
              <a:rPr lang="uk-UA" sz="2400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uk-UA" sz="2400" spc="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розрахувати товщину шипа та ширину одного </a:t>
            </a:r>
            <a:r>
              <a:rPr lang="uk-UA" sz="2400" spc="50" dirty="0" err="1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заплечика</a:t>
            </a:r>
            <a:r>
              <a:rPr lang="uk-UA" sz="2400" spc="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якщо товщина деталі дорівнює 40 мм.</a:t>
            </a:r>
            <a:endParaRPr lang="ru-RU" sz="2400" spc="50" dirty="0">
              <a:ln w="1143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83204" y="1988840"/>
            <a:ext cx="5614324" cy="4480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656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5276136"/>
              </p:ext>
            </p:extLst>
          </p:nvPr>
        </p:nvGraphicFramePr>
        <p:xfrm>
          <a:off x="285720" y="2857496"/>
          <a:ext cx="2660650" cy="776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8" name="Формула" r:id="rId4" imgW="774360" imgH="228600" progId="Equation.3">
                  <p:embed/>
                </p:oleObj>
              </mc:Choice>
              <mc:Fallback>
                <p:oleObj name="Формула" r:id="rId4" imgW="774360" imgH="2286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20" y="2857496"/>
                        <a:ext cx="2660650" cy="776287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rgbClr val="FF0000"/>
                        </a:solidFill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6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5849264"/>
              </p:ext>
            </p:extLst>
          </p:nvPr>
        </p:nvGraphicFramePr>
        <p:xfrm>
          <a:off x="179512" y="3786190"/>
          <a:ext cx="2857122" cy="15001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9" name="Формула" r:id="rId6" imgW="787320" imgH="393480" progId="Equation.3">
                  <p:embed/>
                </p:oleObj>
              </mc:Choice>
              <mc:Fallback>
                <p:oleObj name="Формула" r:id="rId6" imgW="78732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3786190"/>
                        <a:ext cx="2857122" cy="1500198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rgbClr val="FF0000"/>
                        </a:solidFill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0077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704856" cy="1728192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uk-UA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Послідовність виготовлення шипового з’єднання</a:t>
            </a:r>
            <a:br>
              <a:rPr lang="uk-UA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uk-UA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(розмічання)</a:t>
            </a:r>
            <a:endParaRPr lang="ru-RU" sz="32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7590" name="Picture 6" descr="ÐÐ°ÑÑÐ¸Ð½ÐºÐ¸ Ð¿Ð¾ Ð·Ð°Ð¿ÑÐ¾ÑÑ ÑÐµÑÐ½Ð¾Ð»Ð¾Ð³ÑÑÐ½Ð° ÐºÐ°ÑÑÐºÐ° ÑÐ¸Ð¿Ð¾Ð²Ð¾Ð³Ð¾ Ð·'ÑÐ´Ð½Ð°Ð½Ð½Ñ"/>
          <p:cNvPicPr>
            <a:picLocks noChangeAspect="1" noChangeArrowheads="1"/>
          </p:cNvPicPr>
          <p:nvPr/>
        </p:nvPicPr>
        <p:blipFill>
          <a:blip r:embed="rId2"/>
          <a:srcRect l="1549" r="3150"/>
          <a:stretch>
            <a:fillRect/>
          </a:stretch>
        </p:blipFill>
        <p:spPr bwMode="auto">
          <a:xfrm>
            <a:off x="142844" y="2143116"/>
            <a:ext cx="8786874" cy="35623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0077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704856" cy="1728192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uk-UA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Послідовність виготовлення шипового з’єднання</a:t>
            </a:r>
            <a:br>
              <a:rPr lang="uk-UA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uk-UA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(запилювання)</a:t>
            </a:r>
            <a:endParaRPr lang="ru-RU" sz="32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60034"/>
            <a:ext cx="8064896" cy="3212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536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428868"/>
            <a:ext cx="4450336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2357430"/>
            <a:ext cx="3717362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49892" y="260648"/>
            <a:ext cx="7704856" cy="1728192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uk-UA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Послідовність виготовлення шипового з’єднання</a:t>
            </a:r>
            <a:br>
              <a:rPr lang="uk-UA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uk-UA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(видовбування та припасування)</a:t>
            </a:r>
            <a:endParaRPr lang="ru-RU" sz="32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077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7" y="188640"/>
            <a:ext cx="7643550" cy="864096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uk-UA" sz="36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Шипове з’єднання зроблено</a:t>
            </a:r>
            <a:endParaRPr lang="ru-RU" sz="36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214422"/>
            <a:ext cx="7643551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979010" y="5786454"/>
            <a:ext cx="928694" cy="3571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0077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7772400" cy="11430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6000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Домашнє завдання</a:t>
            </a:r>
            <a:endParaRPr lang="ru-RU" sz="6000" b="1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060848"/>
            <a:ext cx="7772400" cy="24048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uk-UA" sz="3600" dirty="0" smtClean="0"/>
              <a:t>Опрацювати §12; виконати практичну роботу «Розрахунок елементів шипового з’єднання» </a:t>
            </a:r>
            <a:r>
              <a:rPr lang="uk-UA" sz="3600" smtClean="0"/>
              <a:t>(</a:t>
            </a:r>
            <a:r>
              <a:rPr lang="uk-UA" sz="3600" smtClean="0"/>
              <a:t>9-ий </a:t>
            </a:r>
            <a:r>
              <a:rPr lang="uk-UA" sz="3600" dirty="0" smtClean="0"/>
              <a:t>слайд презентації)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931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49892" y="2492896"/>
            <a:ext cx="7704856" cy="1728192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uk-UA" sz="7200" spc="50" dirty="0" smtClean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за увагу!</a:t>
            </a:r>
            <a:endParaRPr lang="ru-RU" sz="7200" spc="50" dirty="0">
              <a:ln w="11430"/>
              <a:solidFill>
                <a:srgbClr val="FFC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546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Тема1">
  <a:themeElements>
    <a:clrScheme name="Urban Pop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Urban Pop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Ярк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541</TotalTime>
  <Words>120</Words>
  <Application>Microsoft Office PowerPoint</Application>
  <PresentationFormat>Экран (4:3)</PresentationFormat>
  <Paragraphs>29</Paragraphs>
  <Slides>15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Тема1</vt:lpstr>
      <vt:lpstr>Mylar</vt:lpstr>
      <vt:lpstr>Яркая</vt:lpstr>
      <vt:lpstr>Воздушный поток</vt:lpstr>
      <vt:lpstr>Формула</vt:lpstr>
      <vt:lpstr>Тема. Види з’єднань. Шипові з’єднання.</vt:lpstr>
      <vt:lpstr>Призначення з’єднань</vt:lpstr>
      <vt:lpstr>Нероз’ємні з’єднання виробів з деревини</vt:lpstr>
      <vt:lpstr>Роз’ємні з’єднання  виробів з деревини</vt:lpstr>
      <vt:lpstr>Вироби з шиповими з’єднаннями</vt:lpstr>
      <vt:lpstr>Види шипових з’єднань</vt:lpstr>
      <vt:lpstr>Елементи шипового з’днання: шип, гніздо, провушина</vt:lpstr>
      <vt:lpstr>Практична робота. Розрахунок елементів шипового з’єднання.</vt:lpstr>
      <vt:lpstr>Практична робота (розрахунок) Завдання: розрахувати товщину шипа та ширину одного заплечика, якщо товщина деталі дорівнює 40 мм.</vt:lpstr>
      <vt:lpstr>Послідовність виготовлення шипового з’єднання (розмічання)</vt:lpstr>
      <vt:lpstr>Послідовність виготовлення шипового з’єднання (запилювання)</vt:lpstr>
      <vt:lpstr>Презентация PowerPoint</vt:lpstr>
      <vt:lpstr>Шипове з’єднання зроблено</vt:lpstr>
      <vt:lpstr>Домашнє завдання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Способи  з’єднання деталей</dc:title>
  <dc:creator>Nik</dc:creator>
  <cp:lastModifiedBy>LordAlex</cp:lastModifiedBy>
  <cp:revision>39</cp:revision>
  <dcterms:created xsi:type="dcterms:W3CDTF">2012-11-11T17:45:57Z</dcterms:created>
  <dcterms:modified xsi:type="dcterms:W3CDTF">2022-12-14T20:21:55Z</dcterms:modified>
</cp:coreProperties>
</file>