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4" r:id="rId2"/>
    <p:sldId id="294" r:id="rId3"/>
    <p:sldId id="295" r:id="rId4"/>
    <p:sldId id="303" r:id="rId5"/>
    <p:sldId id="299" r:id="rId6"/>
    <p:sldId id="296" r:id="rId7"/>
    <p:sldId id="301" r:id="rId8"/>
    <p:sldId id="300" r:id="rId9"/>
    <p:sldId id="302" r:id="rId10"/>
    <p:sldId id="290" r:id="rId11"/>
    <p:sldId id="291" r:id="rId12"/>
    <p:sldId id="278" r:id="rId13"/>
    <p:sldId id="263" r:id="rId14"/>
    <p:sldId id="283" r:id="rId15"/>
    <p:sldId id="268" r:id="rId16"/>
    <p:sldId id="293" r:id="rId17"/>
    <p:sldId id="286" r:id="rId18"/>
    <p:sldId id="29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28662" y="1142984"/>
            <a:ext cx="70723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Зберігання яєць та визначення їх свіжості </a:t>
            </a:r>
            <a:endParaRPr lang="uk-UA" sz="4800" b="1" dirty="0">
              <a:solidFill>
                <a:schemeClr val="accent6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Рисунок 3" descr="1686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7686" y="3643314"/>
            <a:ext cx="4136682" cy="2268503"/>
          </a:xfrm>
          <a:prstGeom prst="rect">
            <a:avLst/>
          </a:prstGeom>
        </p:spPr>
      </p:pic>
      <p:pic>
        <p:nvPicPr>
          <p:cNvPr id="6" name="Рисунок 5" descr="1603456155_jajcj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558" y="3537784"/>
            <a:ext cx="3431684" cy="257376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642910" y="428604"/>
            <a:ext cx="792961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  </a:t>
            </a:r>
            <a:r>
              <a:rPr lang="uk-UA" sz="28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Я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йця є одним із базових продуктів у кожному холодильнику, адже вони є незамінним інгредієнтом для багатьох страв. Правильне зберігання яєць допомагає зберегти їхню свіжість та смакові властивості, а також гарантує безпеку для здоров’я.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357158" y="5929330"/>
            <a:ext cx="85011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При покупці яєць звертайте увагу на дату «Вжити до»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131580220_3720816_svejest_yaica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3143248"/>
            <a:ext cx="5643602" cy="283943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714612" y="357166"/>
            <a:ext cx="507209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Де зберігати яйця</a:t>
            </a:r>
            <a:endParaRPr kumimoji="0" lang="uk-UA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1000108"/>
            <a:ext cx="814393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Яйця можна зберігати як у холодильнику, так і за кімнатної температури</a:t>
            </a:r>
            <a:endParaRPr lang="uk-UA" sz="24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75" name="Picture 3" descr="https://www.epochtimes.com.ua/sites/default/files/field/image/03-2020/3_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214686"/>
            <a:ext cx="4714908" cy="3123627"/>
          </a:xfrm>
          <a:prstGeom prst="rect">
            <a:avLst/>
          </a:prstGeom>
          <a:noFill/>
        </p:spPr>
      </p:pic>
      <p:pic>
        <p:nvPicPr>
          <p:cNvPr id="7" name="Рисунок 6" descr="Butihome-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1857364"/>
            <a:ext cx="3500462" cy="3500462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1071546"/>
            <a:ext cx="864396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Calibri" pitchFamily="34" charset="0"/>
                <a:cs typeface="Calibri" pitchFamily="34" charset="0"/>
              </a:rPr>
              <a:t>  Без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холодильника яйця  зберігають не надто довго. Експериментальним шляхом було встановлено, що при температурі до +20°С вони можуть бути придатними для вживаннями впродовж 24 днів. Але фахівці  рекомендують обмежуватися 7-10 днями, щоб точно уникнути ускладнень.</a:t>
            </a:r>
            <a:endParaRPr lang="uk-UA" sz="24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" name="Picture 3" descr="Як правильно зберігати яйця в холодильнику — відповідь експерта — Шуб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286124"/>
            <a:ext cx="4572032" cy="3045439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357422" y="500042"/>
            <a:ext cx="43636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latin typeface="Calibri" pitchFamily="34" charset="0"/>
                <a:cs typeface="Calibri" pitchFamily="34" charset="0"/>
              </a:rPr>
              <a:t>Скільки зберігати яйця </a:t>
            </a:r>
            <a:endParaRPr lang="uk-UA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214942" y="3857628"/>
            <a:ext cx="34290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Calibri" pitchFamily="34" charset="0"/>
                <a:cs typeface="Calibri" pitchFamily="34" charset="0"/>
              </a:rPr>
              <a:t>У холодильнику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яйця зберігають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до 60 днів при температурі від 0 до +8°C </a:t>
            </a:r>
            <a:endParaRPr lang="uk-UA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500034" y="428604"/>
            <a:ext cx="842968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Яйця в холодильнику: на якій полиці краще?</a:t>
            </a: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642910" y="1071546"/>
            <a:ext cx="8001056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Для збереження свіжості  рекомендується ставити яйця не на дверцята холодильника, де температура коливається під час відкривання, а на внутрішню полицю</a:t>
            </a:r>
            <a:r>
              <a:rPr kumimoji="0" lang="uk-UA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у картонній магазинній </a:t>
            </a:r>
            <a:r>
              <a:rPr lang="uk-UA" sz="2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коробці або у спеціальних лотках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5844" name="AutoShape 4" descr="Термін зберігання яєць: де та як найкраще їх зберігат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5846" name="Picture 6" descr="Ящик холодильника Пластиковий Прозорий Холодильник Органайзер Слайд Під  полицею Ящик Ящик Стелаж Тримач Кухня Фрукти Ящик для зберігання їжі"/>
          <p:cNvPicPr>
            <a:picLocks noChangeAspect="1" noChangeArrowheads="1"/>
          </p:cNvPicPr>
          <p:nvPr/>
        </p:nvPicPr>
        <p:blipFill>
          <a:blip r:embed="rId2"/>
          <a:srcRect b="14687"/>
          <a:stretch>
            <a:fillRect/>
          </a:stretch>
        </p:blipFill>
        <p:spPr bwMode="auto">
          <a:xfrm>
            <a:off x="928662" y="2857496"/>
            <a:ext cx="3143272" cy="2681622"/>
          </a:xfrm>
          <a:prstGeom prst="rect">
            <a:avLst/>
          </a:prstGeom>
          <a:noFill/>
        </p:spPr>
      </p:pic>
      <p:sp>
        <p:nvSpPr>
          <p:cNvPr id="35848" name="AutoShape 8" descr="Почему нельзя хранить яйца в холодильнике — читать на Gastronom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7" name="Рисунок 6" descr="qrxdbhmqozgl8tt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2857496"/>
            <a:ext cx="4103337" cy="2309856"/>
          </a:xfrm>
          <a:prstGeom prst="rect">
            <a:avLst/>
          </a:prstGeom>
        </p:spPr>
      </p:pic>
      <p:sp>
        <p:nvSpPr>
          <p:cNvPr id="35850" name="AutoShape 10" descr="Зеленая галочка без фона в пнг (png) формат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4" name="Рисунок 13" descr="zelenaja-galochk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00232" y="5572140"/>
            <a:ext cx="1000131" cy="819308"/>
          </a:xfrm>
          <a:prstGeom prst="rect">
            <a:avLst/>
          </a:prstGeom>
        </p:spPr>
      </p:pic>
      <p:pic>
        <p:nvPicPr>
          <p:cNvPr id="15" name="Рисунок 14" descr="cross-mark-emoji-clipart-lg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86488" y="5429264"/>
            <a:ext cx="785818" cy="78581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1071546"/>
            <a:ext cx="800105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Calibri" pitchFamily="34" charset="0"/>
                <a:cs typeface="Calibri" pitchFamily="34" charset="0"/>
              </a:rPr>
              <a:t>  Якщо яйце тріснуте,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може виникнути спокуса використати його першим, аби не витрачати продукт даремно. Втім,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це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помилка. Використовувати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таке яйце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можна тільки у випадку, якщо ви випадково розбили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його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нещодавно і знаєте, як утворилася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тріщина</a:t>
            </a:r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85918" y="428604"/>
            <a:ext cx="55621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latin typeface="Calibri" pitchFamily="34" charset="0"/>
                <a:cs typeface="Calibri" pitchFamily="34" charset="0"/>
              </a:rPr>
              <a:t>Яйця з тріснутою шкаралупою</a:t>
            </a:r>
            <a:endParaRPr lang="uk-UA" sz="32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50" name="Picture 2" descr="Чи можна їсти яйця з тріснутою шкарлупою?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000372"/>
            <a:ext cx="5143536" cy="3431704"/>
          </a:xfrm>
          <a:prstGeom prst="rect">
            <a:avLst/>
          </a:prstGeom>
          <a:noFill/>
        </p:spPr>
      </p:pic>
      <p:pic>
        <p:nvPicPr>
          <p:cNvPr id="5" name="Рисунок 4" descr="cross-mark-emoji-clipart-l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3714752"/>
            <a:ext cx="1500198" cy="150019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1714480" y="500042"/>
            <a:ext cx="62865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Важливі поради щодо зберігання</a:t>
            </a: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2786058"/>
            <a:ext cx="18473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2910" y="1142984"/>
            <a:ext cx="76438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latin typeface="Calibri" pitchFamily="34" charset="0"/>
                <a:cs typeface="Calibri" pitchFamily="34" charset="0"/>
              </a:rPr>
              <a:t>Яйця не слід зберігати поряд з продуктами із сильним запахом, оскільки вони можуть увібрати його</a:t>
            </a:r>
            <a:r>
              <a:rPr lang="uk-UA" dirty="0" smtClean="0"/>
              <a:t>.</a:t>
            </a:r>
            <a:endParaRPr lang="uk-UA" dirty="0"/>
          </a:p>
        </p:txBody>
      </p:sp>
      <p:pic>
        <p:nvPicPr>
          <p:cNvPr id="7" name="Рисунок 6" descr="KMRsMy7ugXB9ZntOJWNxq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2143116"/>
            <a:ext cx="6195123" cy="415672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571480"/>
            <a:ext cx="80010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Calibri" pitchFamily="34" charset="0"/>
                <a:cs typeface="Calibri" pitchFamily="34" charset="0"/>
              </a:rPr>
              <a:t>  Не слід мити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яйця, якщо плануєте зберігати їх певний час. Захисна плівка на шкаралупі захищає яйце від потрапляння бактерій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всередину</a:t>
            </a:r>
            <a:endParaRPr lang="uk-UA" sz="24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Рисунок 3" descr="cross-mark-emoji-clipart-l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2928934"/>
            <a:ext cx="1500198" cy="1500198"/>
          </a:xfrm>
          <a:prstGeom prst="rect">
            <a:avLst/>
          </a:prstGeom>
        </p:spPr>
      </p:pic>
      <p:sp>
        <p:nvSpPr>
          <p:cNvPr id="36866" name="AutoShape 2" descr="Миття яєць картинки, стокові Миття яєць фотографії, зображення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6868" name="Picture 4" descr="Тепер ви завжди будете мити яйця. Захистіть свою родину від цієї болячк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643050"/>
            <a:ext cx="4286280" cy="42862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428604"/>
            <a:ext cx="82153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Calibri" pitchFamily="34" charset="0"/>
                <a:cs typeface="Calibri" pitchFamily="34" charset="0"/>
              </a:rPr>
              <a:t>  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Я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йця слід зберігати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гострим кінцем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вниз. Т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ак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жовток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яйця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буде у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центрі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що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важливо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для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збереження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його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структури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і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якості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.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У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такому положенні яйця «дихають» й довше зберігають свою свіжість, адже на тупому кінці більше пор, через які потрапляє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кисень</a:t>
            </a:r>
            <a:endParaRPr lang="uk-UA" sz="24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7" name="Рисунок 6" descr="yajtsya-d-1280x720.jpg"/>
          <p:cNvPicPr>
            <a:picLocks noChangeAspect="1"/>
          </p:cNvPicPr>
          <p:nvPr/>
        </p:nvPicPr>
        <p:blipFill>
          <a:blip r:embed="rId2"/>
          <a:srcRect l="10937"/>
          <a:stretch>
            <a:fillRect/>
          </a:stretch>
        </p:blipFill>
        <p:spPr>
          <a:xfrm>
            <a:off x="642910" y="2428868"/>
            <a:ext cx="6286544" cy="3970436"/>
          </a:xfrm>
          <a:prstGeom prst="rect">
            <a:avLst/>
          </a:prstGeom>
        </p:spPr>
      </p:pic>
      <p:pic>
        <p:nvPicPr>
          <p:cNvPr id="8" name="Рисунок 7" descr="zelenaja-galochk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72330" y="3357562"/>
            <a:ext cx="1656886" cy="135732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357166"/>
            <a:ext cx="82153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/>
              <a:t>  Якщо </a:t>
            </a:r>
            <a:r>
              <a:rPr lang="uk-UA" sz="2400" dirty="0" smtClean="0"/>
              <a:t>ви не впевнені у терміні та способі зберігання яєць, то можна скористатися наступними </a:t>
            </a:r>
            <a:r>
              <a:rPr lang="uk-UA" sz="2400" dirty="0" smtClean="0"/>
              <a:t> </a:t>
            </a:r>
            <a:r>
              <a:rPr lang="uk-UA" sz="2400" dirty="0" smtClean="0"/>
              <a:t>методами визначення свіжості цього продукту. Перевірка займе кілька хвилин і допоможе заощадити гроші або зберегти здоров’я</a:t>
            </a:r>
            <a:endParaRPr lang="uk-UA" dirty="0"/>
          </a:p>
        </p:txBody>
      </p:sp>
      <p:pic>
        <p:nvPicPr>
          <p:cNvPr id="3" name="Рисунок 2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2643182"/>
            <a:ext cx="5500726" cy="366571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90" y="357166"/>
            <a:ext cx="65818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latin typeface="Calibri" pitchFamily="34" charset="0"/>
                <a:ea typeface="Cambria Math" pitchFamily="18" charset="0"/>
                <a:cs typeface="Calibri" pitchFamily="34" charset="0"/>
              </a:rPr>
              <a:t>Перевірка свіжості яйця на просвіт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57224" y="1071546"/>
            <a:ext cx="50148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>
                <a:latin typeface="Calibri" pitchFamily="34" charset="0"/>
                <a:cs typeface="Calibri" pitchFamily="34" charset="0"/>
              </a:rPr>
              <a:t>Свіжі яйця добре пропускають світло</a:t>
            </a:r>
            <a:endParaRPr lang="uk-UA" sz="24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" name="Рисунок 4" descr="Овоскоп інкубаційних яєць - овоскопірування курячих яєць по днях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5984" y="1643050"/>
            <a:ext cx="4929222" cy="317571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500034" y="5143512"/>
            <a:ext cx="81439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b="1" dirty="0" smtClean="0">
                <a:latin typeface="Calibri" pitchFamily="34" charset="0"/>
                <a:cs typeface="Calibri" pitchFamily="34" charset="0"/>
              </a:rPr>
              <a:t>Овоско́п</a:t>
            </a:r>
            <a:r>
              <a:rPr lang="vi-VN" sz="2400" dirty="0" smtClean="0">
                <a:latin typeface="Calibri" pitchFamily="34" charset="0"/>
                <a:cs typeface="Calibri" pitchFamily="34" charset="0"/>
              </a:rPr>
              <a:t> (від лат. </a:t>
            </a:r>
            <a:r>
              <a:rPr lang="en-GB" sz="2400" i="1" dirty="0" smtClean="0">
                <a:latin typeface="Calibri" pitchFamily="34" charset="0"/>
                <a:cs typeface="Calibri" pitchFamily="34" charset="0"/>
              </a:rPr>
              <a:t>ovum</a:t>
            </a:r>
            <a:r>
              <a:rPr lang="en-GB" sz="2400" dirty="0" smtClean="0">
                <a:latin typeface="Calibri" pitchFamily="34" charset="0"/>
                <a:cs typeface="Calibri" pitchFamily="34" charset="0"/>
              </a:rPr>
              <a:t> — </a:t>
            </a:r>
            <a:r>
              <a:rPr lang="vi-VN" sz="2400" dirty="0" smtClean="0">
                <a:latin typeface="Calibri" pitchFamily="34" charset="0"/>
                <a:cs typeface="Calibri" pitchFamily="34" charset="0"/>
              </a:rPr>
              <a:t>яйце і грец. </a:t>
            </a:r>
            <a:r>
              <a:rPr lang="en-GB" sz="2400" dirty="0" err="1" smtClean="0">
                <a:latin typeface="Calibri" pitchFamily="34" charset="0"/>
                <a:cs typeface="Calibri" pitchFamily="34" charset="0"/>
              </a:rPr>
              <a:t>skopéō</a:t>
            </a:r>
            <a:r>
              <a:rPr lang="en-GB" sz="2400" dirty="0" smtClean="0">
                <a:latin typeface="Calibri" pitchFamily="34" charset="0"/>
                <a:cs typeface="Calibri" pitchFamily="34" charset="0"/>
              </a:rPr>
              <a:t> — </a:t>
            </a:r>
            <a:r>
              <a:rPr lang="vi-VN" sz="2400" dirty="0" smtClean="0">
                <a:latin typeface="Calibri" pitchFamily="34" charset="0"/>
                <a:cs typeface="Calibri" pitchFamily="34" charset="0"/>
              </a:rPr>
              <a:t>дивлюся,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vi-VN" sz="2400" dirty="0" smtClean="0">
                <a:latin typeface="Calibri" pitchFamily="34" charset="0"/>
                <a:cs typeface="Calibri" pitchFamily="34" charset="0"/>
              </a:rPr>
              <a:t>розглядаю) —  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оптичний прилад </a:t>
            </a:r>
            <a:r>
              <a:rPr lang="vi-VN" sz="2400" dirty="0" smtClean="0">
                <a:latin typeface="Calibri" pitchFamily="34" charset="0"/>
                <a:cs typeface="Calibri" pitchFamily="34" charset="0"/>
              </a:rPr>
              <a:t>для візуальної перевірки якості яєць </a:t>
            </a:r>
            <a:endParaRPr lang="uk-UA" sz="24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71472" y="1285860"/>
            <a:ext cx="80010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 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Шкаралупа яйця повинна бути шорсткою і матовою. Несвіжим яйцям притаманний характерний блиск і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глянець</a:t>
            </a:r>
            <a:endParaRPr lang="uk-UA" sz="24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" name="Picture 2" descr="https://rkka.kiev.ua/wp-content/uploads/131579871_3720816_svejest_yaica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571744"/>
            <a:ext cx="6215363" cy="341845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714612" y="571480"/>
            <a:ext cx="32923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latin typeface="Calibri" pitchFamily="34" charset="0"/>
                <a:cs typeface="Calibri" pitchFamily="34" charset="0"/>
              </a:rPr>
              <a:t>Візуальний огляд</a:t>
            </a:r>
            <a:endParaRPr lang="uk-UA" sz="32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642918"/>
            <a:ext cx="835824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  </a:t>
            </a:r>
            <a:r>
              <a:rPr lang="uk-UA" sz="2400" dirty="0" smtClean="0"/>
              <a:t>Свіжість яєць можна перевірити по звуку. Якщо при </a:t>
            </a:r>
            <a:r>
              <a:rPr lang="uk-UA" sz="2400" dirty="0" smtClean="0"/>
              <a:t>струшуванні </a:t>
            </a:r>
            <a:r>
              <a:rPr lang="uk-UA" sz="2400" dirty="0" smtClean="0"/>
              <a:t>не </a:t>
            </a:r>
            <a:r>
              <a:rPr lang="uk-UA" sz="2400" dirty="0" smtClean="0"/>
              <a:t>чути </a:t>
            </a:r>
            <a:r>
              <a:rPr lang="uk-UA" sz="2400" dirty="0" smtClean="0"/>
              <a:t>сторонніх </a:t>
            </a:r>
            <a:r>
              <a:rPr lang="uk-UA" sz="2400" dirty="0" smtClean="0"/>
              <a:t>звуків – яйце свіже</a:t>
            </a:r>
            <a:r>
              <a:rPr lang="uk-UA" sz="2400" dirty="0" smtClean="0"/>
              <a:t>. </a:t>
            </a:r>
            <a:r>
              <a:rPr lang="uk-UA" sz="2400" dirty="0" smtClean="0"/>
              <a:t>Через </a:t>
            </a:r>
            <a:r>
              <a:rPr lang="uk-UA" sz="2400" dirty="0" smtClean="0"/>
              <a:t>дві секунди з’явилося відчуття, що вміст всередині бовтається</a:t>
            </a:r>
            <a:r>
              <a:rPr lang="uk-UA" sz="2400" b="1" dirty="0" smtClean="0"/>
              <a:t> </a:t>
            </a:r>
            <a:r>
              <a:rPr lang="uk-UA" sz="2400" dirty="0" smtClean="0"/>
              <a:t>– яйце не першої </a:t>
            </a:r>
            <a:r>
              <a:rPr lang="uk-UA" sz="2400" dirty="0" smtClean="0"/>
              <a:t>свіжості. Явно </a:t>
            </a:r>
            <a:r>
              <a:rPr lang="uk-UA" sz="2400" dirty="0" smtClean="0"/>
              <a:t>чутні</a:t>
            </a:r>
            <a:r>
              <a:rPr lang="uk-UA" sz="2400" b="1" dirty="0" smtClean="0"/>
              <a:t> </a:t>
            </a:r>
            <a:r>
              <a:rPr lang="uk-UA" sz="2400" dirty="0" smtClean="0"/>
              <a:t>булькання і хлюпання </a:t>
            </a:r>
            <a:r>
              <a:rPr lang="uk-UA" sz="2400" dirty="0" smtClean="0"/>
              <a:t>– яйце зовсім </a:t>
            </a:r>
            <a:r>
              <a:rPr lang="uk-UA" sz="2400" dirty="0" smtClean="0"/>
              <a:t>несвіже</a:t>
            </a:r>
            <a:endParaRPr lang="uk-UA" sz="2400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3286116" y="428604"/>
            <a:ext cx="22789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latin typeface="Calibri" pitchFamily="34" charset="0"/>
                <a:ea typeface="Cambria Math" pitchFamily="18" charset="0"/>
                <a:cs typeface="Calibri" pitchFamily="34" charset="0"/>
              </a:rPr>
              <a:t>Тест на звук</a:t>
            </a:r>
            <a:endParaRPr lang="uk-UA" sz="3200" dirty="0">
              <a:latin typeface="Calibri" pitchFamily="34" charset="0"/>
              <a:ea typeface="Cambria Math" pitchFamily="18" charset="0"/>
              <a:cs typeface="Calibri" pitchFamily="34" charset="0"/>
            </a:endParaRPr>
          </a:p>
        </p:txBody>
      </p:sp>
      <p:pic>
        <p:nvPicPr>
          <p:cNvPr id="4" name="Рисунок 3" descr="131581506_3720816_svejest_yaica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8" y="3286124"/>
            <a:ext cx="4315528" cy="3014127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2214554"/>
            <a:ext cx="385765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Calibri" pitchFamily="34" charset="0"/>
                <a:cs typeface="Calibri" pitchFamily="34" charset="0"/>
              </a:rPr>
              <a:t> Свіже </a:t>
            </a:r>
            <a:r>
              <a:rPr lang="uk-UA" sz="2400" dirty="0" smtClean="0">
                <a:latin typeface="Calibri" pitchFamily="34" charset="0"/>
                <a:cs typeface="Calibri" pitchFamily="34" charset="0"/>
              </a:rPr>
              <a:t>яйце залишиться лежати на дні. Яйця, трохи підняті тупим кутом догори, – вже не першої свіжості, але поки що можуть бути використані в приготуванні гарячих страв. Яйця, що спливли на поверхню, зіпсовані, і їсти їх не можна! </a:t>
            </a:r>
          </a:p>
          <a:p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500042"/>
            <a:ext cx="80724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latin typeface="Calibri" pitchFamily="34" charset="0"/>
                <a:ea typeface="Cambria Math" pitchFamily="18" charset="0"/>
                <a:cs typeface="Calibri" pitchFamily="34" charset="0"/>
              </a:rPr>
              <a:t>Перевірка свіжості яєць за допомогою води</a:t>
            </a:r>
          </a:p>
        </p:txBody>
      </p:sp>
      <p:pic>
        <p:nvPicPr>
          <p:cNvPr id="5" name="Picture 2" descr="Лабораторно-практична робота. Визначення свіжості яєць - Технології. 6  клас. Ходзиць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1275120"/>
            <a:ext cx="3929090" cy="52490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rkka.kiev.ua/wp-content/uploads/131578703_svezhest_yayca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571480"/>
            <a:ext cx="5412803" cy="351832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42910" y="4286256"/>
            <a:ext cx="8001056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/>
              <a:t>Яйця спливають на поверхню, тому що згодом волога всередині випаровується через оболонку і «вільний» простір, що утворився, заміщається повітрям. Чим більше повітря всередині яйця, тим вище воно </a:t>
            </a:r>
            <a:r>
              <a:rPr lang="uk-UA" sz="2400" dirty="0" smtClean="0"/>
              <a:t>виринає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uk-UA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1214422"/>
            <a:ext cx="821537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/>
              <a:t>  У </a:t>
            </a:r>
            <a:r>
              <a:rPr lang="uk-UA" sz="2400" dirty="0" smtClean="0"/>
              <a:t>свіжого яйця білок щільний і густий, а жовток пружний, опуклий та не розтікається. Несвіжий продукт матиме водянистий білок та плоский жовток, який легко розтікається</a:t>
            </a:r>
            <a:endParaRPr lang="uk-UA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57290" y="357166"/>
            <a:ext cx="62522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latin typeface="Calibri" pitchFamily="34" charset="0"/>
                <a:ea typeface="Cambria Math" pitchFamily="18" charset="0"/>
                <a:cs typeface="Calibri" pitchFamily="34" charset="0"/>
              </a:rPr>
              <a:t>За консистенцією білка та жовтка </a:t>
            </a:r>
            <a:endParaRPr lang="uk-UA" sz="3200" b="1" dirty="0">
              <a:latin typeface="Calibri" pitchFamily="34" charset="0"/>
              <a:ea typeface="Cambria Math" pitchFamily="18" charset="0"/>
              <a:cs typeface="Calibri" pitchFamily="34" charset="0"/>
            </a:endParaRPr>
          </a:p>
        </p:txBody>
      </p:sp>
      <p:pic>
        <p:nvPicPr>
          <p:cNvPr id="4" name="Picture 2" descr="https://rkka.kiev.ua/wp-content/uploads/131578702_svezhest_yayca2.jpg"/>
          <p:cNvPicPr>
            <a:picLocks noChangeAspect="1" noChangeArrowheads="1"/>
          </p:cNvPicPr>
          <p:nvPr/>
        </p:nvPicPr>
        <p:blipFill>
          <a:blip r:embed="rId2"/>
          <a:srcRect b="15975"/>
          <a:stretch>
            <a:fillRect/>
          </a:stretch>
        </p:blipFill>
        <p:spPr bwMode="auto">
          <a:xfrm>
            <a:off x="428596" y="3357562"/>
            <a:ext cx="8353779" cy="2643206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428992" y="428604"/>
            <a:ext cx="19623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atin typeface="Calibri" pitchFamily="34" charset="0"/>
                <a:ea typeface="Cambria Math" pitchFamily="18" charset="0"/>
                <a:cs typeface="Calibri" pitchFamily="34" charset="0"/>
              </a:rPr>
              <a:t>По запаху</a:t>
            </a:r>
            <a:endParaRPr lang="uk-UA" sz="3200" dirty="0">
              <a:latin typeface="Calibri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142984"/>
            <a:ext cx="82868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/>
              <a:t> Свіже яйце повинно мати малопомітний або нейтральний запах. Якщо яйце пахне неприємно, відчувається сірководневий запах, його вживати не можна</a:t>
            </a:r>
          </a:p>
        </p:txBody>
      </p:sp>
      <p:pic>
        <p:nvPicPr>
          <p:cNvPr id="5" name="Рисунок 4" descr="зщш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1" y="3071810"/>
            <a:ext cx="7273488" cy="285784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1785926"/>
            <a:ext cx="70009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 smtClean="0">
                <a:latin typeface="Cambria Math" pitchFamily="18" charset="0"/>
                <a:ea typeface="Cambria Math" pitchFamily="18" charset="0"/>
              </a:rPr>
              <a:t> </a:t>
            </a:r>
            <a:r>
              <a:rPr lang="uk-UA" sz="3600" dirty="0" smtClean="0">
                <a:latin typeface="Calibri" pitchFamily="34" charset="0"/>
                <a:ea typeface="Cambria Math" pitchFamily="18" charset="0"/>
                <a:cs typeface="Calibri" pitchFamily="34" charset="0"/>
              </a:rPr>
              <a:t>Не забувайте, що зіпсовані яйця можуть містити шкідливі бактерії, які можуть спричинити харчове отруєння. Тому, якщо у вас виникають сумніви щодо свіжості яйця, найкраще його не вживати!</a:t>
            </a:r>
            <a:endParaRPr lang="uk-UA" sz="3600" dirty="0">
              <a:latin typeface="Calibri" pitchFamily="34" charset="0"/>
              <a:ea typeface="Cambria Math" pitchFamily="18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750</TotalTime>
  <Words>462</Words>
  <PresentationFormat>Экран (4:3)</PresentationFormat>
  <Paragraphs>33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Аспект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Пользователь Windows</cp:lastModifiedBy>
  <cp:revision>73</cp:revision>
  <dcterms:created xsi:type="dcterms:W3CDTF">2024-10-27T10:02:10Z</dcterms:created>
  <dcterms:modified xsi:type="dcterms:W3CDTF">2024-10-31T21:04:48Z</dcterms:modified>
</cp:coreProperties>
</file>