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9" r:id="rId4"/>
    <p:sldId id="262" r:id="rId5"/>
    <p:sldId id="263" r:id="rId6"/>
    <p:sldId id="27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6" r:id="rId16"/>
    <p:sldId id="27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7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39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C4A096-8687-46B2-9DCA-FED03A4E3949}" type="doc">
      <dgm:prSet loTypeId="urn:microsoft.com/office/officeart/2005/8/layout/radial6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9C57BEE-775F-4AD6-AFE5-DC788ACFD99E}">
      <dgm:prSet phldrT="[Текст]" custT="1"/>
      <dgm:spPr/>
      <dgm:t>
        <a:bodyPr/>
        <a:lstStyle/>
        <a:p>
          <a:r>
            <a:rPr lang="uk-UA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Будівельні</a:t>
          </a:r>
        </a:p>
        <a:p>
          <a:r>
            <a:rPr lang="uk-UA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об’єкти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A43859-EA36-4F6E-B5E8-BF5F9ED0D43F}" type="parTrans" cxnId="{34E84E1E-500B-4356-9932-5DF59482A377}">
      <dgm:prSet/>
      <dgm:spPr/>
      <dgm:t>
        <a:bodyPr/>
        <a:lstStyle/>
        <a:p>
          <a:endParaRPr lang="ru-RU"/>
        </a:p>
      </dgm:t>
    </dgm:pt>
    <dgm:pt modelId="{AF841C95-7892-491B-A03D-4E7398545D19}" type="sibTrans" cxnId="{34E84E1E-500B-4356-9932-5DF59482A377}">
      <dgm:prSet/>
      <dgm:spPr/>
      <dgm:t>
        <a:bodyPr/>
        <a:lstStyle/>
        <a:p>
          <a:endParaRPr lang="ru-RU"/>
        </a:p>
      </dgm:t>
    </dgm:pt>
    <dgm:pt modelId="{51B3ACB0-EE0D-43AA-B28D-30D778A74FDE}">
      <dgm:prSet custT="1"/>
      <dgm:spPr/>
      <dgm:t>
        <a:bodyPr/>
        <a:lstStyle/>
        <a:p>
          <a:r>
            <a:rPr lang="ru-RU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Житлові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громадські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будівлі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2DC977-C0A7-46C0-9581-0B238B75F0E5}" type="parTrans" cxnId="{7C115164-163C-4DB7-8DD0-08B1BC49E753}">
      <dgm:prSet/>
      <dgm:spPr/>
      <dgm:t>
        <a:bodyPr/>
        <a:lstStyle/>
        <a:p>
          <a:endParaRPr lang="ru-RU"/>
        </a:p>
      </dgm:t>
    </dgm:pt>
    <dgm:pt modelId="{AF4BA910-D6D9-43C8-9ABD-9BC58C94A7CE}" type="sibTrans" cxnId="{7C115164-163C-4DB7-8DD0-08B1BC49E753}">
      <dgm:prSet/>
      <dgm:spPr/>
      <dgm:t>
        <a:bodyPr/>
        <a:lstStyle/>
        <a:p>
          <a:endParaRPr lang="ru-RU"/>
        </a:p>
      </dgm:t>
    </dgm:pt>
    <dgm:pt modelId="{C06344E9-0E72-42FC-ABE4-9C9B02C12338}">
      <dgm:prSet custT="1"/>
      <dgm:spPr/>
      <dgm:t>
        <a:bodyPr/>
        <a:lstStyle/>
        <a:p>
          <a:r>
            <a:rPr lang="ru-RU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Сільсько-господарські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будівлі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53D37C-2A07-45A0-BCAC-F86538C170FF}" type="parTrans" cxnId="{59F89B90-D936-4164-AADC-0CA2D95F71A3}">
      <dgm:prSet/>
      <dgm:spPr/>
      <dgm:t>
        <a:bodyPr/>
        <a:lstStyle/>
        <a:p>
          <a:endParaRPr lang="ru-RU"/>
        </a:p>
      </dgm:t>
    </dgm:pt>
    <dgm:pt modelId="{8DE3BFE0-2C4A-4171-BEB8-96383D35FAC3}" type="sibTrans" cxnId="{59F89B90-D936-4164-AADC-0CA2D95F71A3}">
      <dgm:prSet/>
      <dgm:spPr/>
      <dgm:t>
        <a:bodyPr/>
        <a:lstStyle/>
        <a:p>
          <a:endParaRPr lang="ru-RU"/>
        </a:p>
      </dgm:t>
    </dgm:pt>
    <dgm:pt modelId="{E3058076-FCAE-431C-BD76-8D25039E5349}">
      <dgm:prSet custT="1"/>
      <dgm:spPr/>
      <dgm:t>
        <a:bodyPr/>
        <a:lstStyle/>
        <a:p>
          <a:r>
            <a:rPr lang="ru-RU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Промислові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будівлі</a:t>
          </a:r>
        </a:p>
      </dgm:t>
    </dgm:pt>
    <dgm:pt modelId="{EE3259FB-5B30-4E90-AEAE-92EC2A0483A3}" type="parTrans" cxnId="{AAF0A152-BA11-4DBA-9B9B-0ADD076D82BC}">
      <dgm:prSet/>
      <dgm:spPr/>
      <dgm:t>
        <a:bodyPr/>
        <a:lstStyle/>
        <a:p>
          <a:endParaRPr lang="ru-RU"/>
        </a:p>
      </dgm:t>
    </dgm:pt>
    <dgm:pt modelId="{715B429C-599F-454C-9687-03BC16B2CAC7}" type="sibTrans" cxnId="{AAF0A152-BA11-4DBA-9B9B-0ADD076D82BC}">
      <dgm:prSet/>
      <dgm:spPr/>
      <dgm:t>
        <a:bodyPr/>
        <a:lstStyle/>
        <a:p>
          <a:endParaRPr lang="ru-RU"/>
        </a:p>
      </dgm:t>
    </dgm:pt>
    <dgm:pt modelId="{48DB229D-D16A-4351-9A32-B61F5BB5B2E3}">
      <dgm:prSet custT="1"/>
      <dgm:spPr/>
      <dgm:t>
        <a:bodyPr/>
        <a:lstStyle/>
        <a:p>
          <a:r>
            <a:rPr lang="ru-RU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Інженерні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споруди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A27311-DFE5-4C94-9925-B6F319CF931A}" type="parTrans" cxnId="{8A896E97-18AD-4804-A87D-F5C072A16698}">
      <dgm:prSet/>
      <dgm:spPr/>
      <dgm:t>
        <a:bodyPr/>
        <a:lstStyle/>
        <a:p>
          <a:endParaRPr lang="ru-RU"/>
        </a:p>
      </dgm:t>
    </dgm:pt>
    <dgm:pt modelId="{A7B1ABEB-7219-4258-9D56-3159D8FFFDEE}" type="sibTrans" cxnId="{8A896E97-18AD-4804-A87D-F5C072A16698}">
      <dgm:prSet/>
      <dgm:spPr/>
      <dgm:t>
        <a:bodyPr/>
        <a:lstStyle/>
        <a:p>
          <a:endParaRPr lang="ru-RU"/>
        </a:p>
      </dgm:t>
    </dgm:pt>
    <dgm:pt modelId="{77B78466-FBA1-4290-B757-50BED5F55F29}" type="pres">
      <dgm:prSet presAssocID="{61C4A096-8687-46B2-9DCA-FED03A4E394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672DE9-2AE8-4230-AD97-A3C883CBD51A}" type="pres">
      <dgm:prSet presAssocID="{39C57BEE-775F-4AD6-AFE5-DC788ACFD99E}" presName="centerShape" presStyleLbl="node0" presStyleIdx="0" presStyleCnt="1"/>
      <dgm:spPr/>
      <dgm:t>
        <a:bodyPr/>
        <a:lstStyle/>
        <a:p>
          <a:endParaRPr lang="ru-RU"/>
        </a:p>
      </dgm:t>
    </dgm:pt>
    <dgm:pt modelId="{AEE106D4-FC7D-4102-9EB5-8766AC52B4D4}" type="pres">
      <dgm:prSet presAssocID="{E3058076-FCAE-431C-BD76-8D25039E5349}" presName="node" presStyleLbl="node1" presStyleIdx="0" presStyleCnt="4" custScaleX="1732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961E62-E014-4FBC-A3A1-F0BBAB59A349}" type="pres">
      <dgm:prSet presAssocID="{E3058076-FCAE-431C-BD76-8D25039E5349}" presName="dummy" presStyleCnt="0"/>
      <dgm:spPr/>
    </dgm:pt>
    <dgm:pt modelId="{4E31D3B1-98A5-4F48-9EE4-BA736A198BC0}" type="pres">
      <dgm:prSet presAssocID="{715B429C-599F-454C-9687-03BC16B2CAC7}" presName="sibTrans" presStyleLbl="sibTrans2D1" presStyleIdx="0" presStyleCnt="4"/>
      <dgm:spPr/>
      <dgm:t>
        <a:bodyPr/>
        <a:lstStyle/>
        <a:p>
          <a:endParaRPr lang="ru-RU"/>
        </a:p>
      </dgm:t>
    </dgm:pt>
    <dgm:pt modelId="{F410C9A6-6B0B-47B2-9D15-261557FDC5D2}" type="pres">
      <dgm:prSet presAssocID="{51B3ACB0-EE0D-43AA-B28D-30D778A74FDE}" presName="node" presStyleLbl="node1" presStyleIdx="1" presStyleCnt="4" custScaleX="173355" custScaleY="162763" custRadScaleRad="107812" custRadScaleInc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470A36-9A28-4DDE-91D9-C56271B63A99}" type="pres">
      <dgm:prSet presAssocID="{51B3ACB0-EE0D-43AA-B28D-30D778A74FDE}" presName="dummy" presStyleCnt="0"/>
      <dgm:spPr/>
    </dgm:pt>
    <dgm:pt modelId="{03A9A2D5-DA6D-42E8-B338-6FC922FCA818}" type="pres">
      <dgm:prSet presAssocID="{AF4BA910-D6D9-43C8-9ABD-9BC58C94A7CE}" presName="sibTrans" presStyleLbl="sibTrans2D1" presStyleIdx="1" presStyleCnt="4"/>
      <dgm:spPr/>
      <dgm:t>
        <a:bodyPr/>
        <a:lstStyle/>
        <a:p>
          <a:endParaRPr lang="ru-RU"/>
        </a:p>
      </dgm:t>
    </dgm:pt>
    <dgm:pt modelId="{CFD363C3-3A1A-4765-A1BE-89FC812FAE00}" type="pres">
      <dgm:prSet presAssocID="{48DB229D-D16A-4351-9A32-B61F5BB5B2E3}" presName="node" presStyleLbl="node1" presStyleIdx="2" presStyleCnt="4" custScaleX="1586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C9835C-4266-400B-957B-F88C10F26A15}" type="pres">
      <dgm:prSet presAssocID="{48DB229D-D16A-4351-9A32-B61F5BB5B2E3}" presName="dummy" presStyleCnt="0"/>
      <dgm:spPr/>
    </dgm:pt>
    <dgm:pt modelId="{0E248AD1-CE9E-426E-8F84-4256B9F64A23}" type="pres">
      <dgm:prSet presAssocID="{A7B1ABEB-7219-4258-9D56-3159D8FFFDEE}" presName="sibTrans" presStyleLbl="sibTrans2D1" presStyleIdx="2" presStyleCnt="4"/>
      <dgm:spPr/>
      <dgm:t>
        <a:bodyPr/>
        <a:lstStyle/>
        <a:p>
          <a:endParaRPr lang="ru-RU"/>
        </a:p>
      </dgm:t>
    </dgm:pt>
    <dgm:pt modelId="{D608BF3E-20BE-4743-AA5A-DDCEF8B059D2}" type="pres">
      <dgm:prSet presAssocID="{C06344E9-0E72-42FC-ABE4-9C9B02C12338}" presName="node" presStyleLbl="node1" presStyleIdx="3" presStyleCnt="4" custScaleX="174976" custScaleY="169146" custRadScaleRad="1078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814AAB-5BD6-464D-84E7-48B37D5C4AE1}" type="pres">
      <dgm:prSet presAssocID="{C06344E9-0E72-42FC-ABE4-9C9B02C12338}" presName="dummy" presStyleCnt="0"/>
      <dgm:spPr/>
    </dgm:pt>
    <dgm:pt modelId="{CEB37DE8-BD58-4A53-B7A5-DE77E3A7306A}" type="pres">
      <dgm:prSet presAssocID="{8DE3BFE0-2C4A-4171-BEB8-96383D35FAC3}" presName="sibTrans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627C2D4D-3816-4817-BCCE-CA29DDE863CA}" type="presOf" srcId="{61C4A096-8687-46B2-9DCA-FED03A4E3949}" destId="{77B78466-FBA1-4290-B757-50BED5F55F29}" srcOrd="0" destOrd="0" presId="urn:microsoft.com/office/officeart/2005/8/layout/radial6"/>
    <dgm:cxn modelId="{7C115164-163C-4DB7-8DD0-08B1BC49E753}" srcId="{39C57BEE-775F-4AD6-AFE5-DC788ACFD99E}" destId="{51B3ACB0-EE0D-43AA-B28D-30D778A74FDE}" srcOrd="1" destOrd="0" parTransId="{762DC977-C0A7-46C0-9581-0B238B75F0E5}" sibTransId="{AF4BA910-D6D9-43C8-9ABD-9BC58C94A7CE}"/>
    <dgm:cxn modelId="{0E6484C2-D68E-475E-9C4A-65877152F46F}" type="presOf" srcId="{48DB229D-D16A-4351-9A32-B61F5BB5B2E3}" destId="{CFD363C3-3A1A-4765-A1BE-89FC812FAE00}" srcOrd="0" destOrd="0" presId="urn:microsoft.com/office/officeart/2005/8/layout/radial6"/>
    <dgm:cxn modelId="{AAF0A152-BA11-4DBA-9B9B-0ADD076D82BC}" srcId="{39C57BEE-775F-4AD6-AFE5-DC788ACFD99E}" destId="{E3058076-FCAE-431C-BD76-8D25039E5349}" srcOrd="0" destOrd="0" parTransId="{EE3259FB-5B30-4E90-AEAE-92EC2A0483A3}" sibTransId="{715B429C-599F-454C-9687-03BC16B2CAC7}"/>
    <dgm:cxn modelId="{A9EE006A-4586-49F0-A974-855406F75E99}" type="presOf" srcId="{715B429C-599F-454C-9687-03BC16B2CAC7}" destId="{4E31D3B1-98A5-4F48-9EE4-BA736A198BC0}" srcOrd="0" destOrd="0" presId="urn:microsoft.com/office/officeart/2005/8/layout/radial6"/>
    <dgm:cxn modelId="{03D5B844-388A-4588-8BF1-CD2CE2574BB7}" type="presOf" srcId="{51B3ACB0-EE0D-43AA-B28D-30D778A74FDE}" destId="{F410C9A6-6B0B-47B2-9D15-261557FDC5D2}" srcOrd="0" destOrd="0" presId="urn:microsoft.com/office/officeart/2005/8/layout/radial6"/>
    <dgm:cxn modelId="{DB2E53CD-B12F-4787-AF5C-6BB54DC8C43D}" type="presOf" srcId="{AF4BA910-D6D9-43C8-9ABD-9BC58C94A7CE}" destId="{03A9A2D5-DA6D-42E8-B338-6FC922FCA818}" srcOrd="0" destOrd="0" presId="urn:microsoft.com/office/officeart/2005/8/layout/radial6"/>
    <dgm:cxn modelId="{8A896E97-18AD-4804-A87D-F5C072A16698}" srcId="{39C57BEE-775F-4AD6-AFE5-DC788ACFD99E}" destId="{48DB229D-D16A-4351-9A32-B61F5BB5B2E3}" srcOrd="2" destOrd="0" parTransId="{3AA27311-DFE5-4C94-9925-B6F319CF931A}" sibTransId="{A7B1ABEB-7219-4258-9D56-3159D8FFFDEE}"/>
    <dgm:cxn modelId="{A0E4A018-5606-466B-997C-598E06F64318}" type="presOf" srcId="{8DE3BFE0-2C4A-4171-BEB8-96383D35FAC3}" destId="{CEB37DE8-BD58-4A53-B7A5-DE77E3A7306A}" srcOrd="0" destOrd="0" presId="urn:microsoft.com/office/officeart/2005/8/layout/radial6"/>
    <dgm:cxn modelId="{8DB11AF1-144E-44F8-B9A5-F9E0EA4A30A7}" type="presOf" srcId="{E3058076-FCAE-431C-BD76-8D25039E5349}" destId="{AEE106D4-FC7D-4102-9EB5-8766AC52B4D4}" srcOrd="0" destOrd="0" presId="urn:microsoft.com/office/officeart/2005/8/layout/radial6"/>
    <dgm:cxn modelId="{59F89B90-D936-4164-AADC-0CA2D95F71A3}" srcId="{39C57BEE-775F-4AD6-AFE5-DC788ACFD99E}" destId="{C06344E9-0E72-42FC-ABE4-9C9B02C12338}" srcOrd="3" destOrd="0" parTransId="{1D53D37C-2A07-45A0-BCAC-F86538C170FF}" sibTransId="{8DE3BFE0-2C4A-4171-BEB8-96383D35FAC3}"/>
    <dgm:cxn modelId="{D2D29051-36E6-407D-ABB0-EB7CBF4DF6BB}" type="presOf" srcId="{A7B1ABEB-7219-4258-9D56-3159D8FFFDEE}" destId="{0E248AD1-CE9E-426E-8F84-4256B9F64A23}" srcOrd="0" destOrd="0" presId="urn:microsoft.com/office/officeart/2005/8/layout/radial6"/>
    <dgm:cxn modelId="{C8F0A70D-EEA5-401A-A0EC-91FF3B944B88}" type="presOf" srcId="{39C57BEE-775F-4AD6-AFE5-DC788ACFD99E}" destId="{9F672DE9-2AE8-4230-AD97-A3C883CBD51A}" srcOrd="0" destOrd="0" presId="urn:microsoft.com/office/officeart/2005/8/layout/radial6"/>
    <dgm:cxn modelId="{4D6E4282-84E9-4EEB-888D-7E6F01C2EA64}" type="presOf" srcId="{C06344E9-0E72-42FC-ABE4-9C9B02C12338}" destId="{D608BF3E-20BE-4743-AA5A-DDCEF8B059D2}" srcOrd="0" destOrd="0" presId="urn:microsoft.com/office/officeart/2005/8/layout/radial6"/>
    <dgm:cxn modelId="{34E84E1E-500B-4356-9932-5DF59482A377}" srcId="{61C4A096-8687-46B2-9DCA-FED03A4E3949}" destId="{39C57BEE-775F-4AD6-AFE5-DC788ACFD99E}" srcOrd="0" destOrd="0" parTransId="{A1A43859-EA36-4F6E-B5E8-BF5F9ED0D43F}" sibTransId="{AF841C95-7892-491B-A03D-4E7398545D19}"/>
    <dgm:cxn modelId="{19AFE265-7E12-46AA-9969-EC862E678C68}" type="presParOf" srcId="{77B78466-FBA1-4290-B757-50BED5F55F29}" destId="{9F672DE9-2AE8-4230-AD97-A3C883CBD51A}" srcOrd="0" destOrd="0" presId="urn:microsoft.com/office/officeart/2005/8/layout/radial6"/>
    <dgm:cxn modelId="{FFFF0551-DF80-4EA4-BF21-EEB4D33CA04C}" type="presParOf" srcId="{77B78466-FBA1-4290-B757-50BED5F55F29}" destId="{AEE106D4-FC7D-4102-9EB5-8766AC52B4D4}" srcOrd="1" destOrd="0" presId="urn:microsoft.com/office/officeart/2005/8/layout/radial6"/>
    <dgm:cxn modelId="{4D4410F4-DAFF-42CD-B0A1-E8F143AFBAC7}" type="presParOf" srcId="{77B78466-FBA1-4290-B757-50BED5F55F29}" destId="{5F961E62-E014-4FBC-A3A1-F0BBAB59A349}" srcOrd="2" destOrd="0" presId="urn:microsoft.com/office/officeart/2005/8/layout/radial6"/>
    <dgm:cxn modelId="{E1EE1AAA-FCF0-43EE-B15E-B99988D6712C}" type="presParOf" srcId="{77B78466-FBA1-4290-B757-50BED5F55F29}" destId="{4E31D3B1-98A5-4F48-9EE4-BA736A198BC0}" srcOrd="3" destOrd="0" presId="urn:microsoft.com/office/officeart/2005/8/layout/radial6"/>
    <dgm:cxn modelId="{2F934492-529D-46E5-8BB3-2C9BBE977613}" type="presParOf" srcId="{77B78466-FBA1-4290-B757-50BED5F55F29}" destId="{F410C9A6-6B0B-47B2-9D15-261557FDC5D2}" srcOrd="4" destOrd="0" presId="urn:microsoft.com/office/officeart/2005/8/layout/radial6"/>
    <dgm:cxn modelId="{16CDBEB1-E024-4A42-B17C-83C18EF06DC6}" type="presParOf" srcId="{77B78466-FBA1-4290-B757-50BED5F55F29}" destId="{F5470A36-9A28-4DDE-91D9-C56271B63A99}" srcOrd="5" destOrd="0" presId="urn:microsoft.com/office/officeart/2005/8/layout/radial6"/>
    <dgm:cxn modelId="{D8659E5F-D84C-44EE-95FF-02A83C424501}" type="presParOf" srcId="{77B78466-FBA1-4290-B757-50BED5F55F29}" destId="{03A9A2D5-DA6D-42E8-B338-6FC922FCA818}" srcOrd="6" destOrd="0" presId="urn:microsoft.com/office/officeart/2005/8/layout/radial6"/>
    <dgm:cxn modelId="{F208F3ED-E599-43E6-8D66-1474EC1B28E7}" type="presParOf" srcId="{77B78466-FBA1-4290-B757-50BED5F55F29}" destId="{CFD363C3-3A1A-4765-A1BE-89FC812FAE00}" srcOrd="7" destOrd="0" presId="urn:microsoft.com/office/officeart/2005/8/layout/radial6"/>
    <dgm:cxn modelId="{CFD9ED9D-BF8A-4011-8EE2-2E43A0D84E3D}" type="presParOf" srcId="{77B78466-FBA1-4290-B757-50BED5F55F29}" destId="{36C9835C-4266-400B-957B-F88C10F26A15}" srcOrd="8" destOrd="0" presId="urn:microsoft.com/office/officeart/2005/8/layout/radial6"/>
    <dgm:cxn modelId="{ADCEF5DF-9BC8-45E1-B5ED-3008A65B44A8}" type="presParOf" srcId="{77B78466-FBA1-4290-B757-50BED5F55F29}" destId="{0E248AD1-CE9E-426E-8F84-4256B9F64A23}" srcOrd="9" destOrd="0" presId="urn:microsoft.com/office/officeart/2005/8/layout/radial6"/>
    <dgm:cxn modelId="{B4A97E30-CAAB-48DC-82DE-4BC5014DC178}" type="presParOf" srcId="{77B78466-FBA1-4290-B757-50BED5F55F29}" destId="{D608BF3E-20BE-4743-AA5A-DDCEF8B059D2}" srcOrd="10" destOrd="0" presId="urn:microsoft.com/office/officeart/2005/8/layout/radial6"/>
    <dgm:cxn modelId="{468C0FA0-C351-4FA6-87A4-715E67DB737C}" type="presParOf" srcId="{77B78466-FBA1-4290-B757-50BED5F55F29}" destId="{E5814AAB-5BD6-464D-84E7-48B37D5C4AE1}" srcOrd="11" destOrd="0" presId="urn:microsoft.com/office/officeart/2005/8/layout/radial6"/>
    <dgm:cxn modelId="{5E893307-F2B4-4EBB-AF9E-AE2C9848AD27}" type="presParOf" srcId="{77B78466-FBA1-4290-B757-50BED5F55F29}" destId="{CEB37DE8-BD58-4A53-B7A5-DE77E3A73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B37DE8-BD58-4A53-B7A5-DE77E3A7306A}">
      <dsp:nvSpPr>
        <dsp:cNvPr id="0" name=""/>
        <dsp:cNvSpPr/>
      </dsp:nvSpPr>
      <dsp:spPr>
        <a:xfrm>
          <a:off x="1558128" y="780933"/>
          <a:ext cx="5280368" cy="5280368"/>
        </a:xfrm>
        <a:prstGeom prst="blockArc">
          <a:avLst>
            <a:gd name="adj1" fmla="val 10789493"/>
            <a:gd name="adj2" fmla="val 16468847"/>
            <a:gd name="adj3" fmla="val 4635"/>
          </a:avLst>
        </a:prstGeom>
        <a:solidFill>
          <a:schemeClr val="accent5">
            <a:hueOff val="1358559"/>
            <a:satOff val="14570"/>
            <a:lumOff val="882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248AD1-CE9E-426E-8F84-4256B9F64A23}">
      <dsp:nvSpPr>
        <dsp:cNvPr id="0" name=""/>
        <dsp:cNvSpPr/>
      </dsp:nvSpPr>
      <dsp:spPr>
        <a:xfrm>
          <a:off x="1558128" y="796698"/>
          <a:ext cx="5280368" cy="5280368"/>
        </a:xfrm>
        <a:prstGeom prst="blockArc">
          <a:avLst>
            <a:gd name="adj1" fmla="val 5131153"/>
            <a:gd name="adj2" fmla="val 10810507"/>
            <a:gd name="adj3" fmla="val 4635"/>
          </a:avLst>
        </a:prstGeom>
        <a:solidFill>
          <a:schemeClr val="accent5">
            <a:hueOff val="905706"/>
            <a:satOff val="9713"/>
            <a:lumOff val="588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A9A2D5-DA6D-42E8-B338-6FC922FCA818}">
      <dsp:nvSpPr>
        <dsp:cNvPr id="0" name=""/>
        <dsp:cNvSpPr/>
      </dsp:nvSpPr>
      <dsp:spPr>
        <a:xfrm>
          <a:off x="1961095" y="796698"/>
          <a:ext cx="5280368" cy="5280368"/>
        </a:xfrm>
        <a:prstGeom prst="blockArc">
          <a:avLst>
            <a:gd name="adj1" fmla="val 21589493"/>
            <a:gd name="adj2" fmla="val 5668847"/>
            <a:gd name="adj3" fmla="val 4635"/>
          </a:avLst>
        </a:prstGeom>
        <a:solidFill>
          <a:schemeClr val="accent5">
            <a:hueOff val="452853"/>
            <a:satOff val="4857"/>
            <a:lumOff val="294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31D3B1-98A5-4F48-9EE4-BA736A198BC0}">
      <dsp:nvSpPr>
        <dsp:cNvPr id="0" name=""/>
        <dsp:cNvSpPr/>
      </dsp:nvSpPr>
      <dsp:spPr>
        <a:xfrm>
          <a:off x="1961095" y="780933"/>
          <a:ext cx="5280368" cy="5280368"/>
        </a:xfrm>
        <a:prstGeom prst="blockArc">
          <a:avLst>
            <a:gd name="adj1" fmla="val 15931153"/>
            <a:gd name="adj2" fmla="val 10507"/>
            <a:gd name="adj3" fmla="val 4635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672DE9-2AE8-4230-AD97-A3C883CBD51A}">
      <dsp:nvSpPr>
        <dsp:cNvPr id="0" name=""/>
        <dsp:cNvSpPr/>
      </dsp:nvSpPr>
      <dsp:spPr>
        <a:xfrm>
          <a:off x="3185740" y="2214944"/>
          <a:ext cx="2428111" cy="242811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Будівельні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об’єкти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41329" y="2570533"/>
        <a:ext cx="1716933" cy="1716933"/>
      </dsp:txXfrm>
    </dsp:sp>
    <dsp:sp modelId="{AEE106D4-FC7D-4102-9EB5-8766AC52B4D4}">
      <dsp:nvSpPr>
        <dsp:cNvPr id="0" name=""/>
        <dsp:cNvSpPr/>
      </dsp:nvSpPr>
      <dsp:spPr>
        <a:xfrm>
          <a:off x="2927450" y="164"/>
          <a:ext cx="2944692" cy="169967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Промислові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будівлі</a:t>
          </a:r>
        </a:p>
      </dsp:txBody>
      <dsp:txXfrm>
        <a:off x="3358690" y="249076"/>
        <a:ext cx="2082212" cy="1201854"/>
      </dsp:txXfrm>
    </dsp:sp>
    <dsp:sp modelId="{F410C9A6-6B0B-47B2-9D15-261557FDC5D2}">
      <dsp:nvSpPr>
        <dsp:cNvPr id="0" name=""/>
        <dsp:cNvSpPr/>
      </dsp:nvSpPr>
      <dsp:spPr>
        <a:xfrm>
          <a:off x="5707025" y="2045776"/>
          <a:ext cx="2946476" cy="2766447"/>
        </a:xfrm>
        <a:prstGeom prst="ellipse">
          <a:avLst/>
        </a:prstGeom>
        <a:solidFill>
          <a:schemeClr val="accent5">
            <a:hueOff val="452853"/>
            <a:satOff val="4857"/>
            <a:lumOff val="294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Житлові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громадські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будівлі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38526" y="2450913"/>
        <a:ext cx="2083474" cy="1956173"/>
      </dsp:txXfrm>
    </dsp:sp>
    <dsp:sp modelId="{CFD363C3-3A1A-4765-A1BE-89FC812FAE00}">
      <dsp:nvSpPr>
        <dsp:cNvPr id="0" name=""/>
        <dsp:cNvSpPr/>
      </dsp:nvSpPr>
      <dsp:spPr>
        <a:xfrm>
          <a:off x="3051441" y="5158156"/>
          <a:ext cx="2696709" cy="1699678"/>
        </a:xfrm>
        <a:prstGeom prst="ellipse">
          <a:avLst/>
        </a:prstGeom>
        <a:solidFill>
          <a:schemeClr val="accent5">
            <a:hueOff val="905706"/>
            <a:satOff val="9713"/>
            <a:lumOff val="588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Інженерні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споруди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46365" y="5407068"/>
        <a:ext cx="1906861" cy="1201854"/>
      </dsp:txXfrm>
    </dsp:sp>
    <dsp:sp modelId="{D608BF3E-20BE-4743-AA5A-DDCEF8B059D2}">
      <dsp:nvSpPr>
        <dsp:cNvPr id="0" name=""/>
        <dsp:cNvSpPr/>
      </dsp:nvSpPr>
      <dsp:spPr>
        <a:xfrm>
          <a:off x="132314" y="1991531"/>
          <a:ext cx="2974028" cy="2874937"/>
        </a:xfrm>
        <a:prstGeom prst="ellipse">
          <a:avLst/>
        </a:prstGeom>
        <a:solidFill>
          <a:schemeClr val="accent5">
            <a:hueOff val="1358559"/>
            <a:satOff val="14570"/>
            <a:lumOff val="882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Сільсько-господарські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будівлі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7850" y="2412556"/>
        <a:ext cx="2102956" cy="20328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0737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706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714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151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990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897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7939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660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780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22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553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760386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2414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08468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6166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376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25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352E047-2B2B-4E81-8E54-7693B1FAA84C}" type="datetimeFigureOut">
              <a:rPr lang="ru-RU" smtClean="0"/>
              <a:t>17.03.2025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105BC59-882D-44BB-95AB-5780DCFB9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1241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7232362-3C4C-4BFF-B866-C4EF460996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08776"/>
            <a:ext cx="12192000" cy="836621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Зміст та види будівельних креслень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9F32D8D-F60F-4A5E-A5C1-CEB5BE0E968C}"/>
              </a:ext>
            </a:extLst>
          </p:cNvPr>
          <p:cNvSpPr txBox="1"/>
          <p:nvPr/>
        </p:nvSpPr>
        <p:spPr>
          <a:xfrm>
            <a:off x="377125" y="610136"/>
            <a:ext cx="1143774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Мета: </a:t>
            </a:r>
          </a:p>
          <a:p>
            <a:pPr algn="just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ознайомитися з основними видами та змістом будівельних креслеників та їх призначеннями; розвинути аналітичне, об’ємне та логічне мислення, пізнавальну активність та самостійність; виховати дисциплінованість, сумлінність та наполегливість у досягненні мети.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DFA2E5B-753D-43BB-8A97-DD16ABEAF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8032" y="5011341"/>
            <a:ext cx="2229412" cy="166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69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B60F05-ECCA-411B-AC8C-7E59B86C80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75554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уроку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736BBBF-DEA7-4D74-93CE-EC346E433E99}"/>
              </a:ext>
            </a:extLst>
          </p:cNvPr>
          <p:cNvSpPr txBox="1"/>
          <p:nvPr/>
        </p:nvSpPr>
        <p:spPr>
          <a:xfrm>
            <a:off x="485613" y="812930"/>
            <a:ext cx="112207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відомості про будівельне креслення.</a:t>
            </a:r>
          </a:p>
          <a:p>
            <a:pPr marL="742950" indent="-742950">
              <a:buAutoNum type="arabicPeriod"/>
            </a:pP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Види будівельних креслень.</a:t>
            </a:r>
          </a:p>
          <a:p>
            <a:pPr marL="742950" indent="-742950">
              <a:buAutoNum type="arabicPeriod"/>
            </a:pP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47772FA-D83D-482A-BCF4-8CA6D3B327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968" y="2545839"/>
            <a:ext cx="5138920" cy="38492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B895ACF-B7F8-4742-9334-EF81B10EC2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4315"/>
          <a:stretch/>
        </p:blipFill>
        <p:spPr>
          <a:xfrm>
            <a:off x="7981627" y="1782426"/>
            <a:ext cx="3723408" cy="475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817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797524F-16C4-45E7-AF26-CF28E2A3587B}"/>
              </a:ext>
            </a:extLst>
          </p:cNvPr>
          <p:cNvSpPr txBox="1"/>
          <p:nvPr/>
        </p:nvSpPr>
        <p:spPr>
          <a:xfrm>
            <a:off x="459783" y="8653"/>
            <a:ext cx="112827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Будіве́льне</a:t>
            </a: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кре́слення</a:t>
            </a: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підрозділ технічного креслення, у якому розглядаються прийоми і правила виконання та оформлення будівельних креслеників (креслеників об'єктів будівництва).</a:t>
            </a:r>
          </a:p>
          <a:p>
            <a:pPr algn="just"/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0260F019-765B-493B-9531-AAC5E8F1E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4493" y="2312120"/>
            <a:ext cx="6092375" cy="427375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635F132-CAFD-4487-9475-BA70D0389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783" y="2312120"/>
            <a:ext cx="3288789" cy="42737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E57719C-F6D1-459B-BC8C-6711A542C19E}"/>
              </a:ext>
            </a:extLst>
          </p:cNvPr>
          <p:cNvSpPr txBox="1"/>
          <p:nvPr/>
        </p:nvSpPr>
        <p:spPr>
          <a:xfrm>
            <a:off x="5858359" y="1704814"/>
            <a:ext cx="5749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Будівельне креслення</a:t>
            </a:r>
            <a:endParaRPr lang="ru-RU" sz="32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3B644AA-53B7-44A8-82E1-0B67274DAA96}"/>
              </a:ext>
            </a:extLst>
          </p:cNvPr>
          <p:cNvSpPr txBox="1"/>
          <p:nvPr/>
        </p:nvSpPr>
        <p:spPr>
          <a:xfrm>
            <a:off x="3998562" y="2448731"/>
            <a:ext cx="41845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Технічне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88E286F-1873-41EB-9E21-EBA5339494FF}"/>
              </a:ext>
            </a:extLst>
          </p:cNvPr>
          <p:cNvSpPr txBox="1"/>
          <p:nvPr/>
        </p:nvSpPr>
        <p:spPr>
          <a:xfrm>
            <a:off x="4742481" y="2186840"/>
            <a:ext cx="3735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креслення</a:t>
            </a:r>
            <a:endParaRPr lang="ru-RU" sz="32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861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xmlns="" id="{C9F42A00-A1DA-40C8-AD47-FD0D9162A9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6497842"/>
              </p:ext>
            </p:extLst>
          </p:nvPr>
        </p:nvGraphicFramePr>
        <p:xfrm>
          <a:off x="2031999" y="0"/>
          <a:ext cx="8785817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64834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7DABE-D862-415D-A1D8-26F009DB96CC}"/>
              </a:ext>
            </a:extLst>
          </p:cNvPr>
          <p:cNvSpPr txBox="1"/>
          <p:nvPr/>
        </p:nvSpPr>
        <p:spPr>
          <a:xfrm>
            <a:off x="276386" y="366623"/>
            <a:ext cx="1163922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Будівельні об’єкти:</a:t>
            </a:r>
          </a:p>
          <a:p>
            <a:pPr algn="just"/>
            <a:r>
              <a:rPr lang="uk-UA" sz="28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житлові та громадські будівлі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що об'єднуються спільною назвою — цивільні будівлі; до громадських будівель належать гуртожитки, клуби, лікарні, школи, різні адміністративні будівлі;</a:t>
            </a:r>
          </a:p>
          <a:p>
            <a:pPr marL="457200" indent="-457200" algn="just">
              <a:buFontTx/>
              <a:buChar char="-"/>
            </a:pPr>
            <a:r>
              <a:rPr lang="uk-UA" sz="28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промислові будівлі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будівлі </a:t>
            </a:r>
            <a:r>
              <a:rPr lang="uk-UA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фабрик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заводів та інших виробничих організацій, будівлі гаражів, електростанцій, </a:t>
            </a:r>
            <a:r>
              <a:rPr lang="uk-UA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котелень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тощо;</a:t>
            </a:r>
          </a:p>
          <a:p>
            <a:pPr marL="457200" indent="-457200" algn="just">
              <a:buFontTx/>
              <a:buChar char="-"/>
            </a:pPr>
            <a:r>
              <a:rPr lang="uk-UA" sz="28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сільськогосподарські будівлі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будівлі для утримання худоби і птиці, для ремонту та зберігання сільськогосподарської техніки, склади та сховища продукції тощо;</a:t>
            </a:r>
          </a:p>
          <a:p>
            <a:pPr algn="just"/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інженерні споруди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це об'ємні, площинні або лінійні наземні, надземні або підземні будівельні системи, що складаються з несучих та в окремих випадках огороджувальних конструкцій і призначені для виконання виробничих процесів різних видів, розміщення устаткування, матеріалів та виробів, для тимчасового перебування і пересування людей, транспортних засобів і </a:t>
            </a:r>
            <a:r>
              <a:rPr lang="uk-UA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08284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7FC26E3-CBFE-4321-A437-194A96F43FC0}"/>
              </a:ext>
            </a:extLst>
          </p:cNvPr>
          <p:cNvSpPr txBox="1"/>
          <p:nvPr/>
        </p:nvSpPr>
        <p:spPr>
          <a:xfrm>
            <a:off x="278968" y="225524"/>
            <a:ext cx="1163552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>
                <a:solidFill>
                  <a:srgbClr val="002060"/>
                </a:solidFill>
              </a:rPr>
              <a:t>        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Будівельні креслення інженерних споруд і їх оформлення вимагають особливих прийомів. Правила виконання будівельних креслень регламентуються стандартами СПДБ (системою проектної документації для будівництва) і стандартами ЄСКД ( єдиної системи конструкторської </a:t>
            </a:r>
          </a:p>
          <a:p>
            <a:pPr algn="just"/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документації), вимоги яких підлягають обов'язковому використанню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31D86CA-16D4-4F52-826F-ECF53F865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8179" y="2693155"/>
            <a:ext cx="5118838" cy="36187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F8DA0E3-208C-41A3-9EEE-6243EFB30330}"/>
              </a:ext>
            </a:extLst>
          </p:cNvPr>
          <p:cNvSpPr txBox="1"/>
          <p:nvPr/>
        </p:nvSpPr>
        <p:spPr>
          <a:xfrm>
            <a:off x="277509" y="2472293"/>
            <a:ext cx="651376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Розділ будівельного креслення, що розглядає креслення будинків, називається архітектурним </a:t>
            </a:r>
          </a:p>
          <a:p>
            <a:pPr algn="just"/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кресленням.</a:t>
            </a:r>
          </a:p>
          <a:p>
            <a:pPr algn="just"/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Виконують будівельні креслення за правилами прямокутного </a:t>
            </a:r>
            <a:r>
              <a:rPr lang="uk-UA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проеціювання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основні площини проекцій (фронтальну, горизонтальну і профільну) із застосуванням розрізів. </a:t>
            </a:r>
          </a:p>
        </p:txBody>
      </p:sp>
    </p:spTree>
    <p:extLst>
      <p:ext uri="{BB962C8B-B14F-4D97-AF65-F5344CB8AC3E}">
        <p14:creationId xmlns:p14="http://schemas.microsoft.com/office/powerpoint/2010/main" val="3444151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1BB2EDC-3A0D-4D86-A784-77A766B1AC78}"/>
              </a:ext>
            </a:extLst>
          </p:cNvPr>
          <p:cNvSpPr/>
          <p:nvPr/>
        </p:nvSpPr>
        <p:spPr>
          <a:xfrm>
            <a:off x="346129" y="147629"/>
            <a:ext cx="1149974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Кожен українець може безкоштовно отримати землю, це право прописано в статті 121 Земельного кодексу, громадянин може отримати землю з 18 років.</a:t>
            </a:r>
          </a:p>
          <a:p>
            <a:pPr algn="just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Тому я пропоную вашій увазі різні види будівельно-архітектурних креслеників, щоб ви мали можливість в майбутньому </a:t>
            </a:r>
            <a:r>
              <a:rPr lang="uk-UA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спроєктувати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омріяний будинок та створити в ньому затишний інтер’єр.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6191A20-AD50-4A1C-9D6D-3192301F66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783" y="3256172"/>
            <a:ext cx="4525425" cy="3273950"/>
          </a:xfrm>
          <a:prstGeom prst="rect">
            <a:avLst/>
          </a:prstGeom>
        </p:spPr>
      </p:pic>
      <p:sp>
        <p:nvSpPr>
          <p:cNvPr id="7" name="Прямоугольник: скругленные противолежащие углы 6">
            <a:extLst>
              <a:ext uri="{FF2B5EF4-FFF2-40B4-BE49-F238E27FC236}">
                <a16:creationId xmlns:a16="http://schemas.microsoft.com/office/drawing/2014/main" xmlns="" id="{EDE712BC-CE3E-4744-9B27-FA9C0A9DBEBE}"/>
              </a:ext>
            </a:extLst>
          </p:cNvPr>
          <p:cNvSpPr/>
          <p:nvPr/>
        </p:nvSpPr>
        <p:spPr>
          <a:xfrm>
            <a:off x="5594888" y="3006672"/>
            <a:ext cx="6137329" cy="352345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Види архітектурно-будівельних креслеників:</a:t>
            </a:r>
          </a:p>
          <a:p>
            <a:pPr marL="514350" indent="-514350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Фасади будівлі.</a:t>
            </a:r>
          </a:p>
          <a:p>
            <a:pPr marL="514350" indent="-514350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 поверхів будівлі.</a:t>
            </a:r>
          </a:p>
          <a:p>
            <a:pPr marL="514350" indent="-514350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Розрізи будівлі.</a:t>
            </a:r>
          </a:p>
          <a:p>
            <a:pPr marL="514350" indent="-514350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Генеральний план.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7374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FB8A4D4-2FE8-437B-A932-84544D36B1AE}"/>
              </a:ext>
            </a:extLst>
          </p:cNvPr>
          <p:cNvSpPr txBox="1"/>
          <p:nvPr/>
        </p:nvSpPr>
        <p:spPr>
          <a:xfrm>
            <a:off x="397790" y="108488"/>
            <a:ext cx="113964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	Фасади будівлі </a:t>
            </a:r>
            <a:r>
              <a:rPr lang="uk-UA" sz="2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це вигляди на будинок спереду, ззаду та з боків (головний фасад, дворовий фасад, торцеві фасади відповідно). Призначені фасади, в більшості, для розуміння стилю будівлі, загального архітектурного вигляду, першого наближення до знайомства з будівлею. На фасадах також можна побачити розташування основних зовнішніх елементів будівлі – вікон, вхідних дверей,  балконів, лоджій, </a:t>
            </a:r>
            <a:r>
              <a:rPr lang="uk-UA" sz="2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мансандр</a:t>
            </a:r>
            <a:r>
              <a:rPr lang="uk-UA" sz="2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карнизів та їх висотні відмітки.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C11C78E-5A31-4DA9-B434-53F123527A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790" y="3429000"/>
            <a:ext cx="4144722" cy="310854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D379D7D-6723-4646-989F-B63D1BB7D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9366" y="2793807"/>
            <a:ext cx="2786039" cy="208952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5FD8C4C-D9FE-4501-AB74-6A86216F2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2474" y="2793806"/>
            <a:ext cx="2786039" cy="208953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9B47DF9-0699-4696-9699-6C4BD79BA8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4919" y="4790346"/>
            <a:ext cx="2634712" cy="197603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172826F-F3F6-4AFF-81EF-93672583E5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5002" y="4790347"/>
            <a:ext cx="2634712" cy="1976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753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2E67838-7841-4D31-A6E0-C486ADA2E0DA}"/>
              </a:ext>
            </a:extLst>
          </p:cNvPr>
          <p:cNvSpPr txBox="1"/>
          <p:nvPr/>
        </p:nvSpPr>
        <p:spPr>
          <a:xfrm>
            <a:off x="477864" y="582065"/>
            <a:ext cx="403403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Плани поверхів будівлі </a:t>
            </a: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це розрізи будівлі горизонтальними січними </a:t>
            </a:r>
            <a:r>
              <a:rPr lang="uk-UA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площинами</a:t>
            </a: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межах визначеного поверху. На планах можна побачити розташування зовнішніх та внутрішніх стін, перегородок і прорізів в них. Розміри та розташування кожного приміщення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6F53CBA-1AAB-4D3C-BC0A-12866138D9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4661" y="461962"/>
            <a:ext cx="3419475" cy="593407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CF49C0A-5F6C-4659-9448-33198590FD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033" r="11839"/>
          <a:stretch/>
        </p:blipFill>
        <p:spPr>
          <a:xfrm>
            <a:off x="4723611" y="461961"/>
            <a:ext cx="3359341" cy="593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7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60A1422-8BA6-4709-861D-CFC71D73A610}"/>
              </a:ext>
            </a:extLst>
          </p:cNvPr>
          <p:cNvSpPr txBox="1"/>
          <p:nvPr/>
        </p:nvSpPr>
        <p:spPr>
          <a:xfrm>
            <a:off x="573437" y="402956"/>
            <a:ext cx="112207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Розрізи будівлі </a:t>
            </a: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утворюються вертикальними січними </a:t>
            </a:r>
            <a:r>
              <a:rPr lang="uk-UA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площинами</a:t>
            </a: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 розрізах видно всі внутрішні елементи будівлі і їх висотні відмітки.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BF526745-A02E-40CF-9D10-EF1B00F4E1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437" y="2580621"/>
            <a:ext cx="5522563" cy="387442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E42E7F3-2A5F-4CB2-9D0C-E600868CD3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668" y="1523032"/>
            <a:ext cx="5248895" cy="3811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1745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824164F-2FAF-48C8-AF42-8CE5988790DB}"/>
              </a:ext>
            </a:extLst>
          </p:cNvPr>
          <p:cNvSpPr txBox="1"/>
          <p:nvPr/>
        </p:nvSpPr>
        <p:spPr>
          <a:xfrm>
            <a:off x="273802" y="423280"/>
            <a:ext cx="330113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Генеральний план </a:t>
            </a: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(генплан) – це зображення благоустроєної ділянки при здачі будинку в експлуатацію. На генпланах показують всі доріжки, дороги, майданчики, споруди та озеленення території.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B2F83C0-4888-4198-A9D0-47BD215CAC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1032" y="867905"/>
            <a:ext cx="8147166" cy="490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2033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C638F47-D8DA-42D9-B884-C6B6E8377994}"/>
              </a:ext>
            </a:extLst>
          </p:cNvPr>
          <p:cNvSpPr txBox="1"/>
          <p:nvPr/>
        </p:nvSpPr>
        <p:spPr>
          <a:xfrm>
            <a:off x="418455" y="228123"/>
            <a:ext cx="1122077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забажаєте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побудувати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дім після отримання власної ділянки, то  необхідно замовити робочий </a:t>
            </a:r>
            <a:r>
              <a:rPr lang="uk-UA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проєкт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спеціалізованій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проектній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Там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розповідаєте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те, в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саме будинку мрієте проживати. Лише тоді головний архітектор приступає до роботи – виконує архітектурно-будівельні креслення, які в повній мірі описують </a:t>
            </a:r>
            <a:r>
              <a:rPr lang="uk-UA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об’ємно - планувальне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рішення Вашого об’єкту.</a:t>
            </a:r>
          </a:p>
          <a:p>
            <a:pPr algn="just"/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 того як архітектор створив вище зазначені креслення, замовника, тобто Вас, ознайомлюють з ними. І якщо Ви в повній мірі задоволені тим що Вам запропонували, то лише тоді приступають до роботи  конструктори на чолі з головним інженером проекту. Конструктори виконують всі розрахунки на міцність і стійкість всіх конструктивних елементів будівлі та приймають рішення про застосування тих чи інших будівельних матеріалів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uk-UA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3D97D80-49D0-45DA-BF42-450C15582E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073" y="5458423"/>
            <a:ext cx="1495472" cy="117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1159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8BC6236-44E7-402B-83DB-AE9E92EE7EA0}"/>
              </a:ext>
            </a:extLst>
          </p:cNvPr>
          <p:cNvSpPr txBox="1"/>
          <p:nvPr/>
        </p:nvSpPr>
        <p:spPr>
          <a:xfrm>
            <a:off x="557938" y="145902"/>
            <a:ext cx="1107612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після написання пояснювальної записки, в якій детально описується те що неможливо було вказати на кресленнях з’являється робочий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Вашого будинку. Тільки при наявності даного документу можна приступати до будівництва.</a:t>
            </a:r>
          </a:p>
          <a:p>
            <a:pPr algn="just"/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ж </a:t>
            </a:r>
            <a:r>
              <a:rPr lang="uk-UA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формулюємо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визначення, що називають робочим проектом? </a:t>
            </a:r>
          </a:p>
          <a:p>
            <a:pPr algn="just"/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Проектом будинку називають   комплект документів зі всією необхідною інформацією для проведення всіх стадій будівельно-монтажних робіт, від </a:t>
            </a:r>
            <a:r>
              <a:rPr lang="uk-UA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загальнобудівельних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до введення в експлуатацію.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24A28FE-8BD0-48EE-BC82-5FFF45F026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8726" y="3770403"/>
            <a:ext cx="6234547" cy="294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3405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FDAC288-F678-4A5E-A9AA-A7A497F694DD}"/>
              </a:ext>
            </a:extLst>
          </p:cNvPr>
          <p:cNvSpPr txBox="1"/>
          <p:nvPr/>
        </p:nvSpPr>
        <p:spPr>
          <a:xfrm>
            <a:off x="495946" y="340963"/>
            <a:ext cx="11158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 та закріплення здобутих знань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37A6CFC-68EF-4FC9-BCED-65344D3377E5}"/>
              </a:ext>
            </a:extLst>
          </p:cNvPr>
          <p:cNvSpPr txBox="1"/>
          <p:nvPr/>
        </p:nvSpPr>
        <p:spPr>
          <a:xfrm>
            <a:off x="247973" y="976393"/>
            <a:ext cx="114067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Будівельні кресленики виконують за правилами прямокутного </a:t>
            </a:r>
            <a:r>
              <a:rPr lang="uk-UA" sz="28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проеціювання</a:t>
            </a:r>
            <a:r>
              <a:rPr lang="uk-UA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основні площини проекцій.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5A01AA6-91D9-4245-BE2B-DD5873E205AD}"/>
              </a:ext>
            </a:extLst>
          </p:cNvPr>
          <p:cNvSpPr txBox="1"/>
          <p:nvPr/>
        </p:nvSpPr>
        <p:spPr>
          <a:xfrm>
            <a:off x="4788976" y="2327412"/>
            <a:ext cx="728420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</a:p>
          <a:p>
            <a:pPr marL="514350" indent="-514350">
              <a:buAutoNum type="arabicPeriod"/>
            </a:pP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Назвати основні площини </a:t>
            </a:r>
            <a:r>
              <a:rPr lang="uk-UA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проеціювання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V-_________________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H-_________________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W-_________________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З використанням чого виконують будівельні креслення окрім того, що дотримуючись правил прямокутного </a:t>
            </a:r>
            <a:r>
              <a:rPr lang="uk-UA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проеціювання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marL="514350" indent="-514350">
              <a:buAutoNum type="arabicPeriod"/>
            </a:pP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4FC9678-BC68-4648-ABD9-204166368E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946" y="2113413"/>
            <a:ext cx="3843579" cy="440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52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367E4E4-01C2-4E6E-BC05-256DD762105B}"/>
              </a:ext>
            </a:extLst>
          </p:cNvPr>
          <p:cNvSpPr txBox="1"/>
          <p:nvPr/>
        </p:nvSpPr>
        <p:spPr>
          <a:xfrm>
            <a:off x="727364" y="457200"/>
            <a:ext cx="102870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Які споруди відносять до цивільних будівель?</a:t>
            </a:r>
          </a:p>
          <a:p>
            <a:r>
              <a:rPr lang="uk-UA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Які столярно-будівельні вироби ви знаєте?</a:t>
            </a:r>
          </a:p>
          <a:p>
            <a:r>
              <a:rPr lang="uk-UA" sz="2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Які столярно-меблеві вироби ви знаєте?</a:t>
            </a:r>
          </a:p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F883379-32D5-4EAB-A11F-67B6DF220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236" y="2119193"/>
            <a:ext cx="4017816" cy="401781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B3A9F5A-1629-4BD2-B93A-824C868BE9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1815" y="2119193"/>
            <a:ext cx="6528950" cy="401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8847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40478AF-0967-4725-9ACB-3023F23D76D9}"/>
              </a:ext>
            </a:extLst>
          </p:cNvPr>
          <p:cNvSpPr txBox="1"/>
          <p:nvPr/>
        </p:nvSpPr>
        <p:spPr>
          <a:xfrm>
            <a:off x="1167540" y="257327"/>
            <a:ext cx="10611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FFFF00"/>
                </a:solidFill>
                <a:highlight>
                  <a:srgbClr val="0080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завдання:</a:t>
            </a:r>
            <a:endParaRPr lang="ru-RU" sz="2800" b="1" dirty="0">
              <a:solidFill>
                <a:srgbClr val="FFFF00"/>
              </a:solidFill>
              <a:highlight>
                <a:srgbClr val="0080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ED71D4B-275D-4B72-B16F-CF0FA06D0E61}"/>
              </a:ext>
            </a:extLst>
          </p:cNvPr>
          <p:cNvSpPr txBox="1"/>
          <p:nvPr/>
        </p:nvSpPr>
        <p:spPr>
          <a:xfrm>
            <a:off x="413288" y="1053533"/>
            <a:ext cx="113100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 (рівень стандарту) : підручник для 10 класу · </a:t>
            </a:r>
            <a:r>
              <a:rPr lang="uk-UA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Туташинський</a:t>
            </a: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В., </a:t>
            </a:r>
            <a:r>
              <a:rPr lang="uk-UA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Кірютченкова</a:t>
            </a: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І. · Видавництво: Педагогічна думка · Рік: 2018-прочитати ст. 102-103.</a:t>
            </a:r>
          </a:p>
          <a:p>
            <a:pPr marL="514350" indent="-514350">
              <a:buAutoNum type="arabicPeriod"/>
            </a:pP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овторити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теми про в</a:t>
            </a:r>
            <a:r>
              <a:rPr lang="uk-UA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иконання</a:t>
            </a: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оформлення креслень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buAutoNum type="arabicPeriod"/>
            </a:pPr>
            <a:endParaRPr lang="uk-UA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Започаткувати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проєкт</a:t>
            </a: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Будинок моєї мрії». Необхідно  побудувати  рисунки інтер’єрів: вітальні, кухні та спальні, використовуючи схему фронтального зображення.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E2A27A1-FF68-411B-AFBD-E38C8197D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7694" y="4622109"/>
            <a:ext cx="2951018" cy="1963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290724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600</TotalTime>
  <Words>800</Words>
  <Application>Microsoft Office PowerPoint</Application>
  <PresentationFormat>Произвольный</PresentationFormat>
  <Paragraphs>59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810</dc:creator>
  <cp:lastModifiedBy>MSI_reserv</cp:lastModifiedBy>
  <cp:revision>45</cp:revision>
  <dcterms:created xsi:type="dcterms:W3CDTF">2022-12-07T09:13:00Z</dcterms:created>
  <dcterms:modified xsi:type="dcterms:W3CDTF">2025-03-17T16:44:32Z</dcterms:modified>
</cp:coreProperties>
</file>