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4"/>
  </p:notesMasterIdLst>
  <p:sldIdLst>
    <p:sldId id="288" r:id="rId2"/>
    <p:sldId id="290" r:id="rId3"/>
    <p:sldId id="292" r:id="rId4"/>
    <p:sldId id="278" r:id="rId5"/>
    <p:sldId id="280" r:id="rId6"/>
    <p:sldId id="282" r:id="rId7"/>
    <p:sldId id="284" r:id="rId8"/>
    <p:sldId id="286" r:id="rId9"/>
    <p:sldId id="259" r:id="rId10"/>
    <p:sldId id="274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70" r:id="rId19"/>
    <p:sldId id="271" r:id="rId20"/>
    <p:sldId id="272" r:id="rId21"/>
    <p:sldId id="269" r:id="rId22"/>
    <p:sldId id="29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2" autoAdjust="0"/>
    <p:restoredTop sz="86408" autoAdjust="0"/>
  </p:normalViewPr>
  <p:slideViewPr>
    <p:cSldViewPr>
      <p:cViewPr>
        <p:scale>
          <a:sx n="50" d="100"/>
          <a:sy n="50" d="100"/>
        </p:scale>
        <p:origin x="-1908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2328" y="-6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E7C72-196B-448B-BD01-31EB0FDF8AFC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E5C3A-1BE7-446B-93DA-1D666836675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36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novynarnia.com/wp-content/uploads/2016/07/Stepan-Poltorak-u-noviy-formi.jp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9" Type="http://schemas.openxmlformats.org/officeDocument/2006/relationships/hyperlink" Target="../&#1054;&#1079;&#1073;&#1088;&#1086;&#1108;&#1085;&#1085;&#1103;%20&#1089;&#1091;&#1093;&#1086;&#1087;&#1091;&#1090;&#1085;.%20&#1074;&#1110;&#1081;&#1089;&#1100;&#1082;%20(2).pptx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50" y="428625"/>
            <a:ext cx="8572500" cy="42857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0" hangingPunct="0">
              <a:lnSpc>
                <a:spcPts val="4500"/>
              </a:lnSpc>
              <a:spcAft>
                <a:spcPts val="1200"/>
              </a:spcAft>
              <a:defRPr/>
            </a:pPr>
            <a:r>
              <a:rPr lang="uk-UA" sz="3600" dirty="0">
                <a:solidFill>
                  <a:srgbClr val="001236"/>
                </a:solidFill>
                <a:latin typeface="Calibri"/>
                <a:ea typeface="+mj-ea"/>
                <a:cs typeface="+mj-cs"/>
              </a:rPr>
              <a:t>Правову основу забезпечення національної безпеки України становить </a:t>
            </a:r>
            <a:r>
              <a:rPr lang="uk-UA" sz="3600" b="1" dirty="0">
                <a:solidFill>
                  <a:srgbClr val="FFFF00"/>
                </a:solidFill>
                <a:latin typeface="Calibri"/>
                <a:ea typeface="+mj-ea"/>
                <a:cs typeface="+mj-cs"/>
              </a:rPr>
              <a:t>Конституція України</a:t>
            </a:r>
            <a:r>
              <a:rPr lang="uk-UA" sz="3600" dirty="0">
                <a:solidFill>
                  <a:srgbClr val="FFFF00"/>
                </a:solidFill>
                <a:latin typeface="Calibri"/>
                <a:ea typeface="+mj-ea"/>
                <a:cs typeface="+mj-cs"/>
              </a:rPr>
              <a:t>, </a:t>
            </a:r>
          </a:p>
          <a:p>
            <a:pPr eaLnBrk="0" hangingPunct="0">
              <a:lnSpc>
                <a:spcPts val="4500"/>
              </a:lnSpc>
              <a:spcAft>
                <a:spcPts val="1200"/>
              </a:spcAft>
              <a:defRPr/>
            </a:pPr>
            <a:r>
              <a:rPr lang="uk-UA" sz="3600" dirty="0" smtClean="0">
                <a:solidFill>
                  <a:srgbClr val="001236"/>
                </a:solidFill>
                <a:latin typeface="Calibri"/>
                <a:ea typeface="+mj-ea"/>
                <a:cs typeface="+mj-cs"/>
              </a:rPr>
              <a:t>Закон </a:t>
            </a:r>
            <a:r>
              <a:rPr lang="uk-UA" sz="3600" dirty="0">
                <a:solidFill>
                  <a:srgbClr val="001236"/>
                </a:solidFill>
                <a:latin typeface="Calibri"/>
                <a:ea typeface="+mj-ea"/>
                <a:cs typeface="+mj-cs"/>
              </a:rPr>
              <a:t>України </a:t>
            </a:r>
            <a:r>
              <a:rPr lang="uk-UA" sz="3600" b="1" dirty="0">
                <a:solidFill>
                  <a:srgbClr val="001236"/>
                </a:solidFill>
                <a:latin typeface="Calibri"/>
                <a:ea typeface="+mj-ea"/>
                <a:cs typeface="+mj-cs"/>
              </a:rPr>
              <a:t>«Про національну безпеку України»</a:t>
            </a:r>
            <a:r>
              <a:rPr lang="uk-UA" sz="3600" dirty="0">
                <a:solidFill>
                  <a:srgbClr val="001236"/>
                </a:solidFill>
                <a:latin typeface="Calibri"/>
                <a:ea typeface="+mj-ea"/>
                <a:cs typeface="+mj-cs"/>
              </a:rPr>
              <a:t>, інші закони і нормативно-правові акти, а також визнані Україною міжнародні </a:t>
            </a:r>
            <a:r>
              <a:rPr lang="en-US" sz="3600" dirty="0">
                <a:solidFill>
                  <a:srgbClr val="001236"/>
                </a:solidFill>
                <a:latin typeface="Calibri"/>
                <a:ea typeface="+mj-ea"/>
                <a:cs typeface="+mj-cs"/>
              </a:rPr>
              <a:t>                   </a:t>
            </a:r>
            <a:r>
              <a:rPr lang="uk-UA" sz="3600" dirty="0">
                <a:solidFill>
                  <a:srgbClr val="001236"/>
                </a:solidFill>
                <a:latin typeface="Calibri"/>
                <a:ea typeface="+mj-ea"/>
                <a:cs typeface="+mj-cs"/>
              </a:rPr>
              <a:t>договори й угоди.</a:t>
            </a:r>
          </a:p>
        </p:txBody>
      </p:sp>
      <p:pic>
        <p:nvPicPr>
          <p:cNvPr id="5" name="Picture 4" descr="H:\tmp\Oksana\Personal\ЗВ_10-11\123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05064"/>
            <a:ext cx="4217492" cy="273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78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268761"/>
            <a:ext cx="8352928" cy="5184576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6633"/>
            <a:ext cx="8352928" cy="864096"/>
          </a:xfrm>
        </p:spPr>
        <p:txBody>
          <a:bodyPr>
            <a:normAutofit/>
          </a:bodyPr>
          <a:lstStyle/>
          <a:p>
            <a:r>
              <a:rPr lang="uk-UA" sz="4000" i="1" dirty="0" smtClean="0">
                <a:solidFill>
                  <a:srgbClr val="FFFF00"/>
                </a:solidFill>
                <a:latin typeface="+mn-lt"/>
              </a:rPr>
              <a:t>Навчальні </a:t>
            </a:r>
            <a:r>
              <a:rPr lang="uk-UA" sz="4000" i="1" dirty="0">
                <a:solidFill>
                  <a:srgbClr val="FFFF00"/>
                </a:solidFill>
                <a:latin typeface="+mn-lt"/>
              </a:rPr>
              <a:t>питання</a:t>
            </a:r>
            <a:r>
              <a:rPr lang="uk-UA" sz="4000" i="1" dirty="0" smtClean="0">
                <a:solidFill>
                  <a:srgbClr val="FFFF00"/>
                </a:solidFill>
                <a:latin typeface="+mn-lt"/>
              </a:rPr>
              <a:t>:</a:t>
            </a:r>
            <a:endParaRPr lang="ru-RU" sz="4000" dirty="0">
              <a:latin typeface="+mn-lt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51520" y="2507786"/>
            <a:ext cx="8208912" cy="3729526"/>
          </a:xfrm>
        </p:spPr>
        <p:txBody>
          <a:bodyPr>
            <a:normAutofit/>
          </a:bodyPr>
          <a:lstStyle/>
          <a:p>
            <a:pPr marL="0"/>
            <a:r>
              <a:rPr lang="uk-UA" sz="2800" b="1" i="1" dirty="0"/>
              <a:t>1.Алгоритм дій при виявленні пораненого на полі бою</a:t>
            </a:r>
            <a:r>
              <a:rPr lang="uk-UA" sz="2800" b="1" i="1" dirty="0" smtClean="0"/>
              <a:t>.</a:t>
            </a:r>
          </a:p>
          <a:p>
            <a:pPr marL="0"/>
            <a:endParaRPr lang="uk-UA" sz="2800" b="1" i="1" dirty="0"/>
          </a:p>
          <a:p>
            <a:pPr marL="0"/>
            <a:r>
              <a:rPr lang="uk-UA" sz="2800" b="1" i="1" dirty="0"/>
              <a:t>2.Способи евакуації пораненого</a:t>
            </a:r>
            <a:r>
              <a:rPr lang="uk-UA" sz="2800" b="1" i="1" dirty="0" smtClean="0"/>
              <a:t>.</a:t>
            </a:r>
          </a:p>
          <a:p>
            <a:pPr marL="0"/>
            <a:endParaRPr lang="uk-UA" sz="2800" b="1" i="1" dirty="0"/>
          </a:p>
          <a:p>
            <a:pPr marL="0"/>
            <a:r>
              <a:rPr lang="uk-UA" sz="2800" b="1" i="1" dirty="0"/>
              <a:t>3.Практичне відпрацювання способів евакуації.</a:t>
            </a:r>
            <a:endParaRPr lang="ru-RU" sz="2800" b="1" i="1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7725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Анотація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66843"/>
            <a:ext cx="8352928" cy="5924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5125"/>
            <a:r>
              <a:rPr lang="ru-RU" sz="1900" b="1" dirty="0" smtClean="0">
                <a:solidFill>
                  <a:srgbClr val="FFFF00"/>
                </a:solidFill>
              </a:rPr>
              <a:t>У </a:t>
            </a:r>
            <a:r>
              <a:rPr lang="ru-RU" sz="1900" b="1" dirty="0" err="1">
                <a:solidFill>
                  <a:srgbClr val="FFFF00"/>
                </a:solidFill>
              </a:rPr>
              <a:t>сучасному</a:t>
            </a:r>
            <a:r>
              <a:rPr lang="ru-RU" sz="1900" b="1" dirty="0">
                <a:solidFill>
                  <a:srgbClr val="FFFF00"/>
                </a:solidFill>
              </a:rPr>
              <a:t> бою </a:t>
            </a:r>
            <a:r>
              <a:rPr lang="ru-RU" sz="1900" b="1" dirty="0" err="1">
                <a:solidFill>
                  <a:srgbClr val="FFFF00"/>
                </a:solidFill>
              </a:rPr>
              <a:t>більшість</a:t>
            </a:r>
            <a:r>
              <a:rPr lang="ru-RU" sz="1900" b="1" dirty="0">
                <a:solidFill>
                  <a:srgbClr val="FFFF00"/>
                </a:solidFill>
              </a:rPr>
              <a:t> смертей </a:t>
            </a:r>
            <a:r>
              <a:rPr lang="ru-RU" sz="1900" b="1" dirty="0" err="1">
                <a:solidFill>
                  <a:srgbClr val="FFFF00"/>
                </a:solidFill>
              </a:rPr>
              <a:t>настає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протягом</a:t>
            </a:r>
            <a:r>
              <a:rPr lang="ru-RU" sz="1900" b="1" dirty="0">
                <a:solidFill>
                  <a:srgbClr val="FFFF00"/>
                </a:solidFill>
              </a:rPr>
              <a:t> перших 30 </a:t>
            </a:r>
            <a:r>
              <a:rPr lang="ru-RU" sz="1900" b="1" dirty="0" err="1">
                <a:solidFill>
                  <a:srgbClr val="FFFF00"/>
                </a:solidFill>
              </a:rPr>
              <a:t>хв</a:t>
            </a:r>
            <a:r>
              <a:rPr lang="ru-RU" sz="1900" b="1" dirty="0">
                <a:solidFill>
                  <a:srgbClr val="FFFF00"/>
                </a:solidFill>
              </a:rPr>
              <a:t>. </a:t>
            </a:r>
            <a:r>
              <a:rPr lang="ru-RU" sz="1900" b="1" dirty="0" err="1">
                <a:solidFill>
                  <a:srgbClr val="FFFF00"/>
                </a:solidFill>
              </a:rPr>
              <a:t>після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поранення</a:t>
            </a:r>
            <a:r>
              <a:rPr lang="ru-RU" sz="1900" b="1" dirty="0">
                <a:solidFill>
                  <a:srgbClr val="FFFF00"/>
                </a:solidFill>
              </a:rPr>
              <a:t>. </a:t>
            </a:r>
            <a:r>
              <a:rPr lang="ru-RU" sz="1900" b="1" dirty="0" err="1">
                <a:solidFill>
                  <a:srgbClr val="FFFF00"/>
                </a:solidFill>
              </a:rPr>
              <a:t>Швидка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діагностика</a:t>
            </a:r>
            <a:r>
              <a:rPr lang="ru-RU" sz="1900" b="1" dirty="0">
                <a:solidFill>
                  <a:srgbClr val="FFFF00"/>
                </a:solidFill>
              </a:rPr>
              <a:t> й оперативно </a:t>
            </a:r>
            <a:r>
              <a:rPr lang="ru-RU" sz="1900" b="1" dirty="0" err="1">
                <a:solidFill>
                  <a:srgbClr val="FFFF00"/>
                </a:solidFill>
              </a:rPr>
              <a:t>почате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лікування</a:t>
            </a:r>
            <a:r>
              <a:rPr lang="ru-RU" sz="1900" b="1" dirty="0">
                <a:solidFill>
                  <a:srgbClr val="FFFF00"/>
                </a:solidFill>
              </a:rPr>
              <a:t> — </a:t>
            </a:r>
            <a:r>
              <a:rPr lang="ru-RU" sz="1900" b="1" dirty="0" err="1">
                <a:solidFill>
                  <a:srgbClr val="FFFF00"/>
                </a:solidFill>
              </a:rPr>
              <a:t>запорука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зниження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бойових</a:t>
            </a:r>
            <a:r>
              <a:rPr lang="ru-RU" sz="1900" b="1" dirty="0">
                <a:solidFill>
                  <a:srgbClr val="FFFF00"/>
                </a:solidFill>
              </a:rPr>
              <a:t> утрат у </a:t>
            </a:r>
            <a:r>
              <a:rPr lang="ru-RU" sz="1900" b="1" dirty="0" err="1">
                <a:solidFill>
                  <a:srgbClr val="FFFF00"/>
                </a:solidFill>
              </a:rPr>
              <a:t>цілому</a:t>
            </a:r>
            <a:r>
              <a:rPr lang="ru-RU" sz="1900" b="1" dirty="0">
                <a:solidFill>
                  <a:srgbClr val="FFFF00"/>
                </a:solidFill>
              </a:rPr>
              <a:t> і </a:t>
            </a:r>
            <a:r>
              <a:rPr lang="ru-RU" sz="1900" b="1" dirty="0" err="1">
                <a:solidFill>
                  <a:srgbClr val="FFFF00"/>
                </a:solidFill>
              </a:rPr>
              <a:t>виживання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поранених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солдатів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зокрема</a:t>
            </a:r>
            <a:r>
              <a:rPr lang="ru-RU" sz="1900" b="1" dirty="0" smtClean="0">
                <a:solidFill>
                  <a:srgbClr val="FFFF00"/>
                </a:solidFill>
              </a:rPr>
              <a:t>.</a:t>
            </a:r>
          </a:p>
          <a:p>
            <a:pPr indent="365125"/>
            <a:r>
              <a:rPr lang="ru-RU" sz="1900" b="1" dirty="0" err="1" smtClean="0">
                <a:solidFill>
                  <a:srgbClr val="FFFF00"/>
                </a:solidFill>
              </a:rPr>
              <a:t>Евакуація</a:t>
            </a:r>
            <a:r>
              <a:rPr lang="ru-RU" sz="1900" b="1" dirty="0" smtClean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поранених</a:t>
            </a:r>
            <a:r>
              <a:rPr lang="ru-RU" sz="1900" b="1" dirty="0">
                <a:solidFill>
                  <a:srgbClr val="FFFF00"/>
                </a:solidFill>
              </a:rPr>
              <a:t> — </a:t>
            </a:r>
            <a:r>
              <a:rPr lang="ru-RU" sz="1900" b="1" dirty="0" err="1">
                <a:solidFill>
                  <a:srgbClr val="FFFF00"/>
                </a:solidFill>
              </a:rPr>
              <a:t>це</a:t>
            </a:r>
            <a:r>
              <a:rPr lang="ru-RU" sz="1900" b="1" dirty="0">
                <a:solidFill>
                  <a:srgbClr val="FFFF00"/>
                </a:solidFill>
              </a:rPr>
              <a:t> заходи, </a:t>
            </a:r>
            <a:r>
              <a:rPr lang="ru-RU" sz="1900" b="1" dirty="0" err="1">
                <a:solidFill>
                  <a:srgbClr val="FFFF00"/>
                </a:solidFill>
              </a:rPr>
              <a:t>що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включають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винесення</a:t>
            </a:r>
            <a:r>
              <a:rPr lang="ru-RU" sz="1900" b="1" dirty="0">
                <a:solidFill>
                  <a:srgbClr val="FFFF00"/>
                </a:solidFill>
              </a:rPr>
              <a:t> (</a:t>
            </a:r>
            <a:r>
              <a:rPr lang="ru-RU" sz="1900" b="1" dirty="0" err="1">
                <a:solidFill>
                  <a:srgbClr val="FFFF00"/>
                </a:solidFill>
              </a:rPr>
              <a:t>вивезення</a:t>
            </a:r>
            <a:r>
              <a:rPr lang="ru-RU" sz="1900" b="1" dirty="0">
                <a:solidFill>
                  <a:srgbClr val="FFFF00"/>
                </a:solidFill>
              </a:rPr>
              <a:t>) </a:t>
            </a:r>
            <a:r>
              <a:rPr lang="ru-RU" sz="1900" b="1" dirty="0" err="1">
                <a:solidFill>
                  <a:srgbClr val="FFFF00"/>
                </a:solidFill>
              </a:rPr>
              <a:t>поранених</a:t>
            </a:r>
            <a:r>
              <a:rPr lang="ru-RU" sz="1900" b="1" dirty="0">
                <a:solidFill>
                  <a:srgbClr val="FFFF00"/>
                </a:solidFill>
              </a:rPr>
              <a:t> з поля бою з метою </a:t>
            </a:r>
            <a:r>
              <a:rPr lang="ru-RU" sz="1900" b="1" dirty="0" err="1">
                <a:solidFill>
                  <a:srgbClr val="FFFF00"/>
                </a:solidFill>
              </a:rPr>
              <a:t>їх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доправлення</a:t>
            </a:r>
            <a:r>
              <a:rPr lang="ru-RU" sz="1900" b="1" dirty="0">
                <a:solidFill>
                  <a:srgbClr val="FFFF00"/>
                </a:solidFill>
              </a:rPr>
              <a:t> до </a:t>
            </a:r>
            <a:r>
              <a:rPr lang="ru-RU" sz="1900" b="1" dirty="0" err="1">
                <a:solidFill>
                  <a:srgbClr val="FFFF00"/>
                </a:solidFill>
              </a:rPr>
              <a:t>лікарняних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закладів</a:t>
            </a:r>
            <a:r>
              <a:rPr lang="ru-RU" sz="1900" b="1" dirty="0">
                <a:solidFill>
                  <a:srgbClr val="FFFF00"/>
                </a:solidFill>
              </a:rPr>
              <a:t> для </a:t>
            </a:r>
            <a:r>
              <a:rPr lang="ru-RU" sz="1900" b="1" dirty="0" err="1">
                <a:solidFill>
                  <a:srgbClr val="FFFF00"/>
                </a:solidFill>
              </a:rPr>
              <a:t>надання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своєчасної</a:t>
            </a:r>
            <a:r>
              <a:rPr lang="ru-RU" sz="1900" b="1" dirty="0">
                <a:solidFill>
                  <a:srgbClr val="FFFF00"/>
                </a:solidFill>
              </a:rPr>
              <a:t> і </a:t>
            </a:r>
            <a:r>
              <a:rPr lang="ru-RU" sz="1900" b="1" dirty="0" err="1">
                <a:solidFill>
                  <a:srgbClr val="FFFF00"/>
                </a:solidFill>
              </a:rPr>
              <a:t>повної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медичної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 smtClean="0">
                <a:solidFill>
                  <a:srgbClr val="FFFF00"/>
                </a:solidFill>
              </a:rPr>
              <a:t>допомоги</a:t>
            </a:r>
            <a:r>
              <a:rPr lang="ru-RU" sz="1900" b="1" dirty="0">
                <a:solidFill>
                  <a:srgbClr val="FFFF00"/>
                </a:solidFill>
              </a:rPr>
              <a:t>.</a:t>
            </a:r>
            <a:endParaRPr lang="ru-RU" sz="1900" b="1" dirty="0" smtClean="0">
              <a:solidFill>
                <a:srgbClr val="FFFF00"/>
              </a:solidFill>
            </a:endParaRPr>
          </a:p>
          <a:p>
            <a:pPr indent="365125"/>
            <a:r>
              <a:rPr lang="ru-RU" sz="1900" b="1" dirty="0" smtClean="0">
                <a:solidFill>
                  <a:srgbClr val="FFFF00"/>
                </a:solidFill>
              </a:rPr>
              <a:t> </a:t>
            </a:r>
            <a:r>
              <a:rPr lang="ru-RU" sz="1900" b="1" dirty="0">
                <a:solidFill>
                  <a:srgbClr val="FFFF00"/>
                </a:solidFill>
              </a:rPr>
              <a:t>ЇЇ </a:t>
            </a:r>
            <a:r>
              <a:rPr lang="ru-RU" sz="1900" b="1" dirty="0" err="1">
                <a:solidFill>
                  <a:srgbClr val="FFFF00"/>
                </a:solidFill>
              </a:rPr>
              <a:t>завдання</a:t>
            </a:r>
            <a:r>
              <a:rPr lang="ru-RU" sz="1900" b="1" dirty="0">
                <a:solidFill>
                  <a:srgbClr val="FFFF00"/>
                </a:solidFill>
              </a:rPr>
              <a:t> – </a:t>
            </a:r>
            <a:r>
              <a:rPr lang="ru-RU" sz="1900" b="1" dirty="0" err="1">
                <a:solidFill>
                  <a:srgbClr val="FFFF00"/>
                </a:solidFill>
              </a:rPr>
              <a:t>звести</a:t>
            </a:r>
            <a:r>
              <a:rPr lang="ru-RU" sz="1900" b="1" dirty="0">
                <a:solidFill>
                  <a:srgbClr val="FFFF00"/>
                </a:solidFill>
              </a:rPr>
              <a:t> за </a:t>
            </a:r>
            <a:r>
              <a:rPr lang="ru-RU" sz="1900" b="1" dirty="0" err="1">
                <a:solidFill>
                  <a:srgbClr val="FFFF00"/>
                </a:solidFill>
              </a:rPr>
              <a:t>можливості</a:t>
            </a:r>
            <a:r>
              <a:rPr lang="ru-RU" sz="1900" b="1" dirty="0">
                <a:solidFill>
                  <a:srgbClr val="FFFF00"/>
                </a:solidFill>
              </a:rPr>
              <a:t>, до </a:t>
            </a:r>
            <a:r>
              <a:rPr lang="ru-RU" sz="1900" b="1" dirty="0" err="1">
                <a:solidFill>
                  <a:srgbClr val="FFFF00"/>
                </a:solidFill>
              </a:rPr>
              <a:t>мінімуму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витрати</a:t>
            </a:r>
            <a:r>
              <a:rPr lang="ru-RU" sz="1900" b="1" dirty="0">
                <a:solidFill>
                  <a:srgbClr val="FFFF00"/>
                </a:solidFill>
              </a:rPr>
              <a:t> часу на </a:t>
            </a:r>
            <a:r>
              <a:rPr lang="ru-RU" sz="1900" b="1" dirty="0" err="1">
                <a:solidFill>
                  <a:srgbClr val="FFFF00"/>
                </a:solidFill>
              </a:rPr>
              <a:t>транспортування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 smtClean="0">
                <a:solidFill>
                  <a:srgbClr val="FFFF00"/>
                </a:solidFill>
              </a:rPr>
              <a:t>поранених</a:t>
            </a:r>
            <a:r>
              <a:rPr lang="ru-RU" sz="1900" b="1" dirty="0" smtClean="0">
                <a:solidFill>
                  <a:srgbClr val="FFFF00"/>
                </a:solidFill>
              </a:rPr>
              <a:t>.</a:t>
            </a:r>
            <a:endParaRPr lang="ru-RU" sz="1900" b="1" dirty="0">
              <a:solidFill>
                <a:srgbClr val="FFFF00"/>
              </a:solidFill>
            </a:endParaRPr>
          </a:p>
          <a:p>
            <a:pPr indent="365125"/>
            <a:r>
              <a:rPr lang="uk-UA" sz="1900" b="1" dirty="0">
                <a:solidFill>
                  <a:srgbClr val="FFFF00"/>
                </a:solidFill>
              </a:rPr>
              <a:t>Вчасне надання  першої медичної допомоги часто зберігає життя поранених, а своєчасна евакуація їх  з поля бою запобігає повторному ураженню та загибелі від вогневих засобів та бойової техніки</a:t>
            </a:r>
            <a:r>
              <a:rPr lang="ru-RU" sz="1900" b="1" dirty="0" err="1">
                <a:solidFill>
                  <a:srgbClr val="FFFF00"/>
                </a:solidFill>
              </a:rPr>
              <a:t>Це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означає</a:t>
            </a:r>
            <a:r>
              <a:rPr lang="ru-RU" sz="1900" b="1" dirty="0">
                <a:solidFill>
                  <a:srgbClr val="FFFF00"/>
                </a:solidFill>
              </a:rPr>
              <a:t>, </a:t>
            </a:r>
            <a:r>
              <a:rPr lang="ru-RU" sz="1900" b="1" dirty="0" err="1">
                <a:solidFill>
                  <a:srgbClr val="FFFF00"/>
                </a:solidFill>
              </a:rPr>
              <a:t>що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кожен</a:t>
            </a:r>
            <a:r>
              <a:rPr lang="ru-RU" sz="1900" b="1" dirty="0">
                <a:solidFill>
                  <a:srgbClr val="FFFF00"/>
                </a:solidFill>
              </a:rPr>
              <a:t> солдат повинен </a:t>
            </a:r>
            <a:r>
              <a:rPr lang="ru-RU" sz="1900" b="1" dirty="0" err="1">
                <a:solidFill>
                  <a:srgbClr val="FFFF00"/>
                </a:solidFill>
              </a:rPr>
              <a:t>вміти</a:t>
            </a:r>
            <a:r>
              <a:rPr lang="ru-RU" sz="1900" b="1" dirty="0">
                <a:solidFill>
                  <a:srgbClr val="FFFF00"/>
                </a:solidFill>
              </a:rPr>
              <a:t> і знати як </a:t>
            </a:r>
            <a:r>
              <a:rPr lang="ru-RU" sz="1900" b="1" dirty="0" err="1">
                <a:solidFill>
                  <a:srgbClr val="FFFF00"/>
                </a:solidFill>
              </a:rPr>
              <a:t>забезпечити</a:t>
            </a:r>
            <a:r>
              <a:rPr lang="ru-RU" sz="1900" b="1" dirty="0">
                <a:solidFill>
                  <a:srgbClr val="FFFF00"/>
                </a:solidFill>
              </a:rPr>
              <a:t> само – і </a:t>
            </a:r>
            <a:r>
              <a:rPr lang="ru-RU" sz="1900" b="1" dirty="0" err="1">
                <a:solidFill>
                  <a:srgbClr val="FFFF00"/>
                </a:solidFill>
              </a:rPr>
              <a:t>взаємодопомогу</a:t>
            </a:r>
            <a:r>
              <a:rPr lang="ru-RU" sz="1900" b="1" dirty="0">
                <a:solidFill>
                  <a:srgbClr val="FFFF00"/>
                </a:solidFill>
              </a:rPr>
              <a:t> на </a:t>
            </a:r>
            <a:r>
              <a:rPr lang="ru-RU" sz="1900" b="1" dirty="0" err="1">
                <a:solidFill>
                  <a:srgbClr val="FFFF00"/>
                </a:solidFill>
              </a:rPr>
              <a:t>полі</a:t>
            </a:r>
            <a:r>
              <a:rPr lang="ru-RU" sz="1900" b="1" dirty="0">
                <a:solidFill>
                  <a:srgbClr val="FFFF00"/>
                </a:solidFill>
              </a:rPr>
              <a:t> бою при </a:t>
            </a:r>
            <a:r>
              <a:rPr lang="ru-RU" sz="1900" b="1" dirty="0" err="1">
                <a:solidFill>
                  <a:srgbClr val="FFFF00"/>
                </a:solidFill>
              </a:rPr>
              <a:t>пораненнях</a:t>
            </a:r>
            <a:r>
              <a:rPr lang="ru-RU" sz="1900" b="1" dirty="0" smtClean="0">
                <a:solidFill>
                  <a:srgbClr val="FFFF00"/>
                </a:solidFill>
              </a:rPr>
              <a:t>.</a:t>
            </a:r>
            <a:endParaRPr lang="uk-UA" sz="1900" b="1" dirty="0">
              <a:solidFill>
                <a:srgbClr val="FFFF00"/>
              </a:solidFill>
            </a:endParaRPr>
          </a:p>
          <a:p>
            <a:pPr indent="365125"/>
            <a:r>
              <a:rPr lang="ru-RU" sz="1900" b="1" dirty="0" err="1" smtClean="0">
                <a:solidFill>
                  <a:srgbClr val="FFFF00"/>
                </a:solidFill>
              </a:rPr>
              <a:t>Евакуація</a:t>
            </a:r>
            <a:r>
              <a:rPr lang="ru-RU" sz="1900" b="1" dirty="0" smtClean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пораненого</a:t>
            </a:r>
            <a:r>
              <a:rPr lang="ru-RU" sz="1900" b="1" dirty="0">
                <a:solidFill>
                  <a:srgbClr val="FFFF00"/>
                </a:solidFill>
              </a:rPr>
              <a:t>, як правило, проводиться на </a:t>
            </a:r>
            <a:r>
              <a:rPr lang="ru-RU" sz="1900" b="1" dirty="0" err="1">
                <a:solidFill>
                  <a:srgbClr val="FFFF00"/>
                </a:solidFill>
              </a:rPr>
              <a:t>невеликі</a:t>
            </a:r>
            <a:r>
              <a:rPr lang="ru-RU" sz="1900" b="1" dirty="0">
                <a:solidFill>
                  <a:srgbClr val="FFFF00"/>
                </a:solidFill>
              </a:rPr>
              <a:t> (10-20 м) </a:t>
            </a:r>
            <a:r>
              <a:rPr lang="ru-RU" sz="1900" b="1" dirty="0" err="1">
                <a:solidFill>
                  <a:srgbClr val="FFFF00"/>
                </a:solidFill>
              </a:rPr>
              <a:t>відстані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однією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людиною</a:t>
            </a:r>
            <a:r>
              <a:rPr lang="ru-RU" sz="1900" b="1" dirty="0">
                <a:solidFill>
                  <a:srgbClr val="FFFF00"/>
                </a:solidFill>
              </a:rPr>
              <a:t> на </a:t>
            </a:r>
            <a:r>
              <a:rPr lang="ru-RU" sz="1900" b="1" dirty="0" err="1">
                <a:solidFill>
                  <a:srgbClr val="FFFF00"/>
                </a:solidFill>
              </a:rPr>
              <a:t>собі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або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із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застосуванням</a:t>
            </a:r>
            <a:r>
              <a:rPr lang="ru-RU" sz="1900" b="1" dirty="0">
                <a:solidFill>
                  <a:srgbClr val="FFFF00"/>
                </a:solidFill>
              </a:rPr>
              <a:t> як </a:t>
            </a:r>
            <a:r>
              <a:rPr lang="ru-RU" sz="1900" b="1" dirty="0" err="1">
                <a:solidFill>
                  <a:srgbClr val="FFFF00"/>
                </a:solidFill>
              </a:rPr>
              <a:t>підручних</a:t>
            </a:r>
            <a:r>
              <a:rPr lang="ru-RU" sz="1900" b="1" dirty="0">
                <a:solidFill>
                  <a:srgbClr val="FFFF00"/>
                </a:solidFill>
              </a:rPr>
              <a:t>, так і </a:t>
            </a:r>
            <a:r>
              <a:rPr lang="ru-RU" sz="1900" b="1" dirty="0" err="1">
                <a:solidFill>
                  <a:srgbClr val="FFFF00"/>
                </a:solidFill>
              </a:rPr>
              <a:t>табельних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засобів</a:t>
            </a:r>
            <a:r>
              <a:rPr lang="ru-RU" sz="1900" b="1" dirty="0">
                <a:solidFill>
                  <a:srgbClr val="FFFF00"/>
                </a:solidFill>
              </a:rPr>
              <a:t>. </a:t>
            </a:r>
            <a:endParaRPr lang="uk-UA" sz="1900" b="1" dirty="0">
              <a:solidFill>
                <a:srgbClr val="FFFF00"/>
              </a:solidFill>
            </a:endParaRPr>
          </a:p>
          <a:p>
            <a:pPr indent="365125"/>
            <a:r>
              <a:rPr lang="uk-UA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smtClean="0">
                <a:solidFill>
                  <a:srgbClr val="FFFF00"/>
                </a:solidFill>
              </a:rPr>
              <a:t>Наша мета  </a:t>
            </a:r>
            <a:r>
              <a:rPr lang="ru-RU" sz="1900" b="1" dirty="0" err="1" smtClean="0">
                <a:solidFill>
                  <a:srgbClr val="FFFF00"/>
                </a:solidFill>
              </a:rPr>
              <a:t>навчитися</a:t>
            </a:r>
            <a:r>
              <a:rPr lang="ru-RU" sz="1900" b="1" dirty="0" smtClean="0">
                <a:solidFill>
                  <a:srgbClr val="FFFF00"/>
                </a:solidFill>
              </a:rPr>
              <a:t>, як </a:t>
            </a:r>
            <a:r>
              <a:rPr lang="ru-RU" sz="1900" b="1" dirty="0" err="1">
                <a:solidFill>
                  <a:srgbClr val="FFFF00"/>
                </a:solidFill>
              </a:rPr>
              <a:t>врятувати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свого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бойового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товариша</a:t>
            </a:r>
            <a:r>
              <a:rPr lang="ru-RU" sz="1900" b="1" dirty="0">
                <a:solidFill>
                  <a:srgbClr val="FFFF00"/>
                </a:solidFill>
              </a:rPr>
              <a:t>, </a:t>
            </a:r>
            <a:r>
              <a:rPr lang="ru-RU" sz="1900" b="1" dirty="0" err="1">
                <a:solidFill>
                  <a:srgbClr val="FFFF00"/>
                </a:solidFill>
              </a:rPr>
              <a:t>якщо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ви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опинилися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під</a:t>
            </a:r>
            <a:r>
              <a:rPr lang="ru-RU" sz="1900" b="1" dirty="0">
                <a:solidFill>
                  <a:srgbClr val="FFFF00"/>
                </a:solidFill>
              </a:rPr>
              <a:t> </a:t>
            </a:r>
            <a:r>
              <a:rPr lang="ru-RU" sz="1900" b="1" dirty="0" err="1">
                <a:solidFill>
                  <a:srgbClr val="FFFF00"/>
                </a:solidFill>
              </a:rPr>
              <a:t>обстрілом</a:t>
            </a:r>
            <a:r>
              <a:rPr lang="ru-RU" sz="1900" b="1" dirty="0">
                <a:solidFill>
                  <a:srgbClr val="FFFF00"/>
                </a:solidFill>
              </a:rPr>
              <a:t>.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76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Оксана\Desktop\ZV_drafts\Урок_09.2_Первая_медицинская_помощь_в_бою\Иллюстрации\569127_w_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2017876"/>
            <a:ext cx="7056784" cy="443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Розгляд навчальних питань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340768"/>
            <a:ext cx="8136903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 smtClean="0">
                <a:solidFill>
                  <a:srgbClr val="FFFF00"/>
                </a:solidFill>
              </a:rPr>
              <a:t>І. Алгоритм дій при виявленні </a:t>
            </a:r>
            <a:r>
              <a:rPr lang="uk-UA" sz="2800" b="1" i="1" dirty="0">
                <a:solidFill>
                  <a:srgbClr val="FFFF00"/>
                </a:solidFill>
              </a:rPr>
              <a:t>пораненого на полі </a:t>
            </a:r>
            <a:r>
              <a:rPr lang="uk-UA" sz="2800" b="1" i="1" dirty="0" smtClean="0">
                <a:solidFill>
                  <a:srgbClr val="FFFF00"/>
                </a:solidFill>
              </a:rPr>
              <a:t>                                  бою </a:t>
            </a:r>
          </a:p>
          <a:p>
            <a:endParaRPr lang="uk-UA" b="1" i="1" dirty="0" smtClean="0"/>
          </a:p>
          <a:p>
            <a:r>
              <a:rPr lang="uk-UA" sz="2400" b="1" dirty="0" smtClean="0"/>
              <a:t>1. Наблизитися на безпечну відстань</a:t>
            </a:r>
          </a:p>
          <a:p>
            <a:r>
              <a:rPr lang="uk-UA" sz="2400" b="1" dirty="0" smtClean="0"/>
              <a:t>2. Встановити голосовий  контакт (зробити висновок)</a:t>
            </a:r>
          </a:p>
          <a:p>
            <a:r>
              <a:rPr lang="uk-UA" sz="2400" b="1" dirty="0" smtClean="0"/>
              <a:t>3. У випадку притомності пораненого – вимагати робити самодопомогу</a:t>
            </a:r>
          </a:p>
          <a:p>
            <a:r>
              <a:rPr lang="uk-UA" sz="2400" b="1" dirty="0" smtClean="0"/>
              <a:t>4. У випадку непритомності наблизитися дотримуючись заходів безпеки</a:t>
            </a:r>
          </a:p>
          <a:p>
            <a:r>
              <a:rPr lang="uk-UA" sz="2400" b="1" dirty="0" smtClean="0"/>
              <a:t>5. </a:t>
            </a:r>
            <a:r>
              <a:rPr lang="uk-UA" sz="2400" b="1" dirty="0"/>
              <a:t>З</a:t>
            </a:r>
            <a:r>
              <a:rPr lang="uk-UA" sz="2400" b="1" dirty="0" smtClean="0"/>
              <a:t>дійснити огляд пораненого та прийняти рішення   -  </a:t>
            </a:r>
          </a:p>
          <a:p>
            <a:r>
              <a:rPr lang="uk-UA" sz="2400" b="1" dirty="0"/>
              <a:t> </a:t>
            </a:r>
            <a:r>
              <a:rPr lang="uk-UA" sz="2400" b="1" dirty="0" smtClean="0"/>
              <a:t>   </a:t>
            </a:r>
            <a:r>
              <a:rPr lang="uk-UA" sz="2500" b="1" dirty="0" smtClean="0">
                <a:solidFill>
                  <a:srgbClr val="FF0000"/>
                </a:solidFill>
              </a:rPr>
              <a:t>-</a:t>
            </a:r>
            <a:r>
              <a:rPr lang="uk-UA" sz="2500" b="1" dirty="0" smtClean="0"/>
              <a:t> </a:t>
            </a:r>
            <a:r>
              <a:rPr lang="uk-UA" sz="2500" b="1" dirty="0" smtClean="0">
                <a:solidFill>
                  <a:srgbClr val="FF0000"/>
                </a:solidFill>
              </a:rPr>
              <a:t>надати невідкладну допомогу</a:t>
            </a:r>
          </a:p>
          <a:p>
            <a:r>
              <a:rPr lang="uk-UA" sz="2500" b="1" dirty="0">
                <a:solidFill>
                  <a:srgbClr val="FF0000"/>
                </a:solidFill>
              </a:rPr>
              <a:t> </a:t>
            </a:r>
            <a:r>
              <a:rPr lang="uk-UA" sz="2500" b="1" dirty="0" smtClean="0">
                <a:solidFill>
                  <a:srgbClr val="FF0000"/>
                </a:solidFill>
              </a:rPr>
              <a:t>   - здійснити евакуацію</a:t>
            </a:r>
          </a:p>
          <a:p>
            <a:r>
              <a:rPr lang="uk-UA" sz="2500" b="1" dirty="0">
                <a:solidFill>
                  <a:srgbClr val="FF0000"/>
                </a:solidFill>
              </a:rPr>
              <a:t> </a:t>
            </a:r>
            <a:r>
              <a:rPr lang="uk-UA" sz="2500" b="1" dirty="0" smtClean="0">
                <a:solidFill>
                  <a:srgbClr val="FF0000"/>
                </a:solidFill>
              </a:rPr>
              <a:t>   - залишити на полі бою  </a:t>
            </a:r>
          </a:p>
          <a:p>
            <a:pPr marL="285750" indent="-285750">
              <a:buFontTx/>
              <a:buChar char="-"/>
            </a:pPr>
            <a:endParaRPr lang="uk-UA" dirty="0" smtClean="0"/>
          </a:p>
          <a:p>
            <a:pPr marL="285750" indent="-285750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16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88640"/>
            <a:ext cx="87849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  </a:t>
            </a:r>
            <a:r>
              <a:rPr lang="uk-UA" sz="2000" b="1" dirty="0" smtClean="0">
                <a:solidFill>
                  <a:srgbClr val="FFFF00"/>
                </a:solidFill>
              </a:rPr>
              <a:t>У </a:t>
            </a:r>
            <a:r>
              <a:rPr lang="uk-UA" sz="2000" b="1" dirty="0">
                <a:solidFill>
                  <a:srgbClr val="FFFF00"/>
                </a:solidFill>
              </a:rPr>
              <a:t>секторі обстрілу слід </a:t>
            </a:r>
            <a:r>
              <a:rPr lang="uk-UA" sz="2000" b="1" dirty="0" smtClean="0">
                <a:solidFill>
                  <a:srgbClr val="FFFF00"/>
                </a:solidFill>
              </a:rPr>
              <a:t> у  максимально </a:t>
            </a:r>
            <a:r>
              <a:rPr lang="uk-UA" sz="2000" b="1" dirty="0">
                <a:solidFill>
                  <a:srgbClr val="FFFF00"/>
                </a:solidFill>
              </a:rPr>
              <a:t>стислий час надати тільки той </a:t>
            </a:r>
            <a:r>
              <a:rPr lang="uk-UA" sz="2000" b="1" dirty="0" smtClean="0">
                <a:solidFill>
                  <a:srgbClr val="FFFF00"/>
                </a:solidFill>
              </a:rPr>
              <a:t>  мінімальний  обсяг  допомоги</a:t>
            </a:r>
            <a:r>
              <a:rPr lang="uk-UA" sz="2000" b="1" dirty="0">
                <a:solidFill>
                  <a:srgbClr val="FFFF00"/>
                </a:solidFill>
              </a:rPr>
              <a:t>, </a:t>
            </a:r>
            <a:r>
              <a:rPr lang="uk-UA" sz="2000" b="1" dirty="0" smtClean="0">
                <a:solidFill>
                  <a:srgbClr val="FFFF00"/>
                </a:solidFill>
              </a:rPr>
              <a:t>  який  дозволить  пораненому   дожити    до </a:t>
            </a:r>
            <a:r>
              <a:rPr lang="uk-UA" sz="2000" b="1" dirty="0">
                <a:solidFill>
                  <a:srgbClr val="FFFF00"/>
                </a:solidFill>
              </a:rPr>
              <a:t>закінчення </a:t>
            </a:r>
            <a:r>
              <a:rPr lang="uk-UA" sz="2000" b="1" dirty="0" smtClean="0">
                <a:solidFill>
                  <a:srgbClr val="FFFF00"/>
                </a:solidFill>
              </a:rPr>
              <a:t> бою  або  забезпечить  його  життєздатність  </a:t>
            </a:r>
            <a:r>
              <a:rPr lang="uk-UA" sz="2000" b="1" dirty="0">
                <a:solidFill>
                  <a:srgbClr val="FFFF00"/>
                </a:solidFill>
              </a:rPr>
              <a:t>під </a:t>
            </a:r>
            <a:r>
              <a:rPr lang="uk-UA" sz="2000" b="1" dirty="0" smtClean="0">
                <a:solidFill>
                  <a:srgbClr val="FFFF00"/>
                </a:solidFill>
              </a:rPr>
              <a:t> час транспортування  </a:t>
            </a:r>
            <a:r>
              <a:rPr lang="uk-UA" sz="2000" b="1" dirty="0">
                <a:solidFill>
                  <a:srgbClr val="FFFF00"/>
                </a:solidFill>
              </a:rPr>
              <a:t>в </a:t>
            </a:r>
            <a:r>
              <a:rPr lang="uk-UA" sz="2000" b="1" dirty="0" smtClean="0">
                <a:solidFill>
                  <a:srgbClr val="FFFF00"/>
                </a:solidFill>
              </a:rPr>
              <a:t> укриття</a:t>
            </a:r>
            <a:r>
              <a:rPr lang="uk-UA" sz="2000" b="1" dirty="0">
                <a:solidFill>
                  <a:srgbClr val="FFFF00"/>
                </a:solidFill>
              </a:rPr>
              <a:t>. </a:t>
            </a:r>
            <a:endParaRPr lang="uk-UA" sz="2000" b="1" dirty="0" smtClean="0">
              <a:solidFill>
                <a:srgbClr val="FFFF00"/>
              </a:solidFill>
            </a:endParaRPr>
          </a:p>
          <a:p>
            <a:r>
              <a:rPr lang="uk-UA" b="1" i="1" dirty="0"/>
              <a:t>Якщо на </a:t>
            </a:r>
            <a:r>
              <a:rPr lang="uk-UA" b="1" i="1" dirty="0">
                <a:solidFill>
                  <a:srgbClr val="FFFF00"/>
                </a:solidFill>
              </a:rPr>
              <a:t>пошкоджену стегнову артерію протягом 2-х хвилин </a:t>
            </a:r>
            <a:r>
              <a:rPr lang="uk-UA" b="1" i="1" dirty="0"/>
              <a:t>не накладений джгут, то </a:t>
            </a:r>
            <a:r>
              <a:rPr lang="uk-UA" b="1" i="1" dirty="0">
                <a:solidFill>
                  <a:srgbClr val="FF0000"/>
                </a:solidFill>
              </a:rPr>
              <a:t>поранений обов'язково загине </a:t>
            </a:r>
            <a:r>
              <a:rPr lang="uk-UA" b="1" i="1" dirty="0"/>
              <a:t>від непоправної втрати крові. </a:t>
            </a:r>
            <a:endParaRPr lang="uk-UA" b="1" i="1" dirty="0" smtClean="0"/>
          </a:p>
          <a:p>
            <a:endParaRPr lang="ru-RU" sz="800" b="1" i="1" dirty="0"/>
          </a:p>
          <a:p>
            <a:r>
              <a:rPr lang="uk-UA" b="1" i="1" dirty="0"/>
              <a:t>Якщо на </a:t>
            </a:r>
            <a:r>
              <a:rPr lang="uk-UA" b="1" i="1" dirty="0">
                <a:solidFill>
                  <a:srgbClr val="FFFF00"/>
                </a:solidFill>
              </a:rPr>
              <a:t>пошкоджені артерії плеча та передпліччя протягом 30-40 хвилин </a:t>
            </a:r>
            <a:r>
              <a:rPr lang="uk-UA" b="1" i="1" dirty="0"/>
              <a:t>не накладений джгут, то </a:t>
            </a:r>
            <a:r>
              <a:rPr lang="uk-UA" b="1" i="1" dirty="0">
                <a:solidFill>
                  <a:srgbClr val="FF0000"/>
                </a:solidFill>
              </a:rPr>
              <a:t>поранений може загинути </a:t>
            </a:r>
            <a:r>
              <a:rPr lang="uk-UA" b="1" i="1" dirty="0"/>
              <a:t>від непоправної втрати крові. </a:t>
            </a:r>
            <a:endParaRPr lang="uk-UA" b="1" i="1" dirty="0" smtClean="0"/>
          </a:p>
          <a:p>
            <a:endParaRPr lang="uk-UA" sz="800" b="1" i="1" dirty="0"/>
          </a:p>
          <a:p>
            <a:r>
              <a:rPr lang="uk-UA" b="1" i="1" dirty="0"/>
              <a:t>Якщо </a:t>
            </a:r>
            <a:r>
              <a:rPr lang="uk-UA" b="1" i="1" dirty="0">
                <a:solidFill>
                  <a:srgbClr val="FFFF00"/>
                </a:solidFill>
              </a:rPr>
              <a:t>поранений у стані коми протягом 5-6 хвилин не буде повернутий на живіт,</a:t>
            </a:r>
            <a:r>
              <a:rPr lang="uk-UA" b="1" i="1" dirty="0"/>
              <a:t> то він </a:t>
            </a:r>
            <a:r>
              <a:rPr lang="uk-UA" b="1" i="1" dirty="0">
                <a:solidFill>
                  <a:srgbClr val="FF0000"/>
                </a:solidFill>
              </a:rPr>
              <a:t>може загинути </a:t>
            </a:r>
            <a:r>
              <a:rPr lang="uk-UA" b="1" i="1" dirty="0"/>
              <a:t>від западання язика і потрапляння блювотних мас у дихальні шляхи. </a:t>
            </a:r>
            <a:r>
              <a:rPr lang="uk-UA" dirty="0"/>
              <a:t/>
            </a:r>
            <a:br>
              <a:rPr lang="uk-UA" dirty="0"/>
            </a:br>
            <a:endParaRPr lang="uk-UA" dirty="0" smtClean="0"/>
          </a:p>
        </p:txBody>
      </p:sp>
      <p:pic>
        <p:nvPicPr>
          <p:cNvPr id="4" name="Рисунок 3" descr="Надання першої медичної допомоги в умовах бойових ді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974292"/>
            <a:ext cx="5112568" cy="24790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070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496944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600" b="1" dirty="0">
                <a:solidFill>
                  <a:srgbClr val="FFFF00"/>
                </a:solidFill>
              </a:rPr>
              <a:t>Тактика дій у секторі обстрілу, коли поранений не подає ознак життя</a:t>
            </a:r>
            <a:r>
              <a:rPr lang="uk-UA" sz="2600" dirty="0">
                <a:solidFill>
                  <a:srgbClr val="FFFF00"/>
                </a:solidFill>
              </a:rPr>
              <a:t> </a:t>
            </a:r>
            <a:br>
              <a:rPr lang="uk-UA" sz="2600" dirty="0">
                <a:solidFill>
                  <a:srgbClr val="FFFF00"/>
                </a:solidFill>
              </a:rPr>
            </a:br>
            <a:r>
              <a:rPr lang="uk-UA" sz="2400" dirty="0"/>
              <a:t/>
            </a:r>
            <a:br>
              <a:rPr lang="uk-UA" sz="2400" dirty="0"/>
            </a:br>
            <a:r>
              <a:rPr lang="uk-UA" sz="2400" dirty="0"/>
              <a:t>Якщо поранений не подає ознак життя: не кричить, не ворушиться і не реагує на навколишні подразники, то можна припустити тільки </a:t>
            </a:r>
            <a:r>
              <a:rPr lang="uk-UA" sz="2400" b="1" i="1" u="sng" dirty="0">
                <a:solidFill>
                  <a:srgbClr val="FFFF00"/>
                </a:solidFill>
              </a:rPr>
              <a:t>три варіанти його стану: </a:t>
            </a:r>
            <a:endParaRPr lang="uk-UA" sz="2400" b="1" i="1" u="sng" dirty="0" smtClean="0">
              <a:solidFill>
                <a:srgbClr val="FFFF00"/>
              </a:solidFill>
            </a:endParaRPr>
          </a:p>
          <a:p>
            <a:endParaRPr lang="uk-UA" sz="2400" dirty="0"/>
          </a:p>
          <a:p>
            <a:r>
              <a:rPr lang="uk-UA" sz="2400" b="1" dirty="0">
                <a:solidFill>
                  <a:srgbClr val="FFFF00"/>
                </a:solidFill>
              </a:rPr>
              <a:t>Перший варіант стану пораненого - клінічна смерть </a:t>
            </a:r>
            <a:r>
              <a:rPr lang="uk-UA" sz="2400" dirty="0"/>
              <a:t/>
            </a:r>
            <a:br>
              <a:rPr lang="uk-UA" sz="2400" dirty="0"/>
            </a:br>
            <a:r>
              <a:rPr lang="uk-UA" sz="2400" dirty="0"/>
              <a:t/>
            </a:r>
            <a:br>
              <a:rPr lang="uk-UA" sz="2400" dirty="0"/>
            </a:br>
            <a:r>
              <a:rPr lang="uk-UA" sz="2400" dirty="0"/>
              <a:t>Побачити ознаки клінічної смерті можна тільки в укритті. Нанести </a:t>
            </a:r>
            <a:r>
              <a:rPr lang="uk-UA" sz="2400" dirty="0" err="1"/>
              <a:t>прекардіальний</a:t>
            </a:r>
            <a:r>
              <a:rPr lang="uk-UA" sz="2400" dirty="0"/>
              <a:t> удар і проводити серцево-легеневу реанімацію, можна тільки після звільнення пораненого від бронежилета. </a:t>
            </a:r>
            <a:br>
              <a:rPr lang="uk-UA" sz="2400" dirty="0"/>
            </a:br>
            <a:r>
              <a:rPr lang="uk-UA" sz="2400" dirty="0"/>
              <a:t/>
            </a:r>
            <a:br>
              <a:rPr lang="uk-UA" sz="2400" dirty="0"/>
            </a:br>
            <a:r>
              <a:rPr lang="uk-UA" sz="2400" b="1" dirty="0">
                <a:solidFill>
                  <a:srgbClr val="FFFF00"/>
                </a:solidFill>
              </a:rPr>
              <a:t>Дії: </a:t>
            </a:r>
            <a:r>
              <a:rPr lang="uk-UA" sz="2400" dirty="0"/>
              <a:t>Повернути на </a:t>
            </a:r>
            <a:r>
              <a:rPr lang="uk-UA" sz="2400" dirty="0" smtClean="0"/>
              <a:t>бік </a:t>
            </a:r>
            <a:r>
              <a:rPr lang="uk-UA" sz="2400" dirty="0"/>
              <a:t>і залишити до закінчення бою або </a:t>
            </a:r>
            <a:r>
              <a:rPr lang="uk-UA" sz="2400" dirty="0" smtClean="0"/>
              <a:t>здійснити евакуацію  </a:t>
            </a:r>
            <a:r>
              <a:rPr lang="uk-UA" sz="2400" dirty="0"/>
              <a:t>в </a:t>
            </a:r>
            <a:r>
              <a:rPr lang="uk-UA" sz="2400" dirty="0" smtClean="0"/>
              <a:t>укриття</a:t>
            </a:r>
          </a:p>
          <a:p>
            <a:endParaRPr lang="uk-UA" sz="2400" dirty="0"/>
          </a:p>
          <a:p>
            <a:r>
              <a:rPr lang="uk-UA" sz="2400" dirty="0"/>
              <a:t/>
            </a:r>
            <a:br>
              <a:rPr lang="uk-UA" sz="2400" dirty="0"/>
            </a:b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82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1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FF00"/>
                </a:solidFill>
              </a:rPr>
              <a:t>Другий варіант стану пораненого - він живий</a:t>
            </a:r>
            <a:r>
              <a:rPr lang="uk-UA" sz="2400" dirty="0">
                <a:solidFill>
                  <a:srgbClr val="FFFF00"/>
                </a:solidFill>
              </a:rPr>
              <a:t> </a:t>
            </a:r>
            <a:endParaRPr lang="uk-UA" sz="2400" dirty="0" smtClean="0">
              <a:solidFill>
                <a:srgbClr val="FFFF00"/>
              </a:solidFill>
            </a:endParaRPr>
          </a:p>
          <a:p>
            <a:r>
              <a:rPr lang="uk-UA" sz="2400" dirty="0">
                <a:solidFill>
                  <a:srgbClr val="FFFF00"/>
                </a:solidFill>
              </a:rPr>
              <a:t/>
            </a:r>
            <a:br>
              <a:rPr lang="uk-UA" sz="2400" dirty="0">
                <a:solidFill>
                  <a:srgbClr val="FFFF00"/>
                </a:solidFill>
              </a:rPr>
            </a:br>
            <a:r>
              <a:rPr lang="uk-UA" sz="2400" dirty="0"/>
              <a:t>У пораненого немає свідомості, але є пульс на сонній артерії (кома). У положенні на спині він у будь-яку секунду може загинути: удавитися язиком або захлинутися блювотними масами. Пораненого в умовах бою може врятувати тільки поворот на </a:t>
            </a:r>
            <a:r>
              <a:rPr lang="uk-UA" sz="2400" dirty="0" smtClean="0"/>
              <a:t>бік. </a:t>
            </a:r>
            <a:r>
              <a:rPr lang="uk-UA" sz="2400" dirty="0"/>
              <a:t>Цей мінімальний обсяг допомоги можна виконати в секторі обстрілу </a:t>
            </a:r>
            <a:endParaRPr lang="uk-UA" sz="2400" dirty="0" smtClean="0"/>
          </a:p>
          <a:p>
            <a:r>
              <a:rPr lang="uk-UA" sz="2400" dirty="0"/>
              <a:t/>
            </a:r>
            <a:br>
              <a:rPr lang="uk-UA" sz="2400" dirty="0"/>
            </a:br>
            <a:r>
              <a:rPr lang="uk-UA" sz="2400" b="1" dirty="0">
                <a:solidFill>
                  <a:srgbClr val="FFFF00"/>
                </a:solidFill>
              </a:rPr>
              <a:t>Дії: </a:t>
            </a:r>
            <a:r>
              <a:rPr lang="uk-UA" sz="2400" dirty="0" smtClean="0"/>
              <a:t>Надати невідкладну допомогу. Повернути </a:t>
            </a:r>
            <a:r>
              <a:rPr lang="uk-UA" sz="2400" dirty="0"/>
              <a:t>на бік і залишити до закінчення бою або здійснити евакуацію  в </a:t>
            </a:r>
            <a:r>
              <a:rPr lang="uk-UA" sz="2400" dirty="0" smtClean="0"/>
              <a:t>укриття</a:t>
            </a:r>
          </a:p>
          <a:p>
            <a:endParaRPr lang="uk-UA" sz="2400" dirty="0"/>
          </a:p>
          <a:p>
            <a:endParaRPr lang="ru-RU" sz="2400" dirty="0"/>
          </a:p>
        </p:txBody>
      </p:sp>
      <p:pic>
        <p:nvPicPr>
          <p:cNvPr id="3" name="Рисунок 2" descr="Надання першої медичної допомоги в умовах бойових ді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716" y="4421764"/>
            <a:ext cx="5184576" cy="22981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998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12845"/>
            <a:ext cx="84249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FF00"/>
                </a:solidFill>
              </a:rPr>
              <a:t>Третій варіант стану пораненого - він мертвий</a:t>
            </a:r>
            <a:r>
              <a:rPr lang="uk-UA" sz="2400" dirty="0">
                <a:solidFill>
                  <a:srgbClr val="FFFF00"/>
                </a:solidFill>
              </a:rPr>
              <a:t> </a:t>
            </a:r>
            <a:br>
              <a:rPr lang="uk-UA" sz="2400" dirty="0">
                <a:solidFill>
                  <a:srgbClr val="FFFF00"/>
                </a:solidFill>
              </a:rPr>
            </a:br>
            <a:r>
              <a:rPr lang="uk-UA" sz="2400" dirty="0"/>
              <a:t/>
            </a:r>
            <a:br>
              <a:rPr lang="uk-UA" sz="2400" dirty="0"/>
            </a:br>
            <a:r>
              <a:rPr lang="uk-UA" sz="2400" dirty="0"/>
              <a:t>Будь-яка допомога втратила всякий сенс, але </a:t>
            </a:r>
            <a:r>
              <a:rPr lang="uk-UA" sz="2400" u="sng" dirty="0"/>
              <a:t>побачити ознаки біологічної смерті можна тільки в укритті. </a:t>
            </a:r>
            <a:br>
              <a:rPr lang="uk-UA" sz="2400" u="sng" dirty="0"/>
            </a:br>
            <a:r>
              <a:rPr lang="uk-UA" sz="2400" dirty="0"/>
              <a:t/>
            </a:r>
            <a:br>
              <a:rPr lang="uk-UA" sz="2400" dirty="0"/>
            </a:br>
            <a:r>
              <a:rPr lang="uk-UA" sz="2400" b="1" dirty="0">
                <a:solidFill>
                  <a:srgbClr val="FFFF00"/>
                </a:solidFill>
              </a:rPr>
              <a:t>Дії: </a:t>
            </a:r>
            <a:r>
              <a:rPr lang="uk-UA" sz="2400" dirty="0"/>
              <a:t>Повернути на бік і залишити до закінчення бою або здійснити евакуацію  в укриття</a:t>
            </a:r>
          </a:p>
          <a:p>
            <a:r>
              <a:rPr lang="uk-UA" sz="2400" dirty="0"/>
              <a:t/>
            </a:r>
            <a:br>
              <a:rPr lang="uk-UA" sz="2400" dirty="0"/>
            </a:br>
            <a:r>
              <a:rPr lang="uk-UA" sz="2400" dirty="0"/>
              <a:t/>
            </a:r>
            <a:br>
              <a:rPr lang="uk-UA" sz="2400" dirty="0"/>
            </a:br>
            <a:r>
              <a:rPr lang="uk-UA" sz="2400" b="1" i="1" u="sng" dirty="0">
                <a:solidFill>
                  <a:srgbClr val="FF0000"/>
                </a:solidFill>
              </a:rPr>
              <a:t>Пояснення:</a:t>
            </a:r>
            <a:r>
              <a:rPr lang="uk-UA" sz="2400" i="1" dirty="0">
                <a:solidFill>
                  <a:srgbClr val="FF0000"/>
                </a:solidFill>
              </a:rPr>
              <a:t> У секторі обстрілу не можна зняти шолом-маску, бронежилет, подивитися зіниці і промацати пульс на сонній артерії. Поворот на </a:t>
            </a:r>
            <a:r>
              <a:rPr lang="uk-UA" sz="2400" i="1" dirty="0" smtClean="0">
                <a:solidFill>
                  <a:srgbClr val="FF0000"/>
                </a:solidFill>
              </a:rPr>
              <a:t>бік </a:t>
            </a:r>
            <a:r>
              <a:rPr lang="uk-UA" sz="2400" i="1" dirty="0">
                <a:solidFill>
                  <a:srgbClr val="FF0000"/>
                </a:solidFill>
              </a:rPr>
              <a:t>і транспортування пораненого в положенні «лежачи на животі» дозволить зберегти життя в стані коми - найчастішої причини смерті на полі бою і навіть препарати  не допоможуть. </a:t>
            </a:r>
            <a:br>
              <a:rPr lang="uk-UA" sz="2400" i="1" dirty="0">
                <a:solidFill>
                  <a:srgbClr val="FF0000"/>
                </a:solidFill>
              </a:rPr>
            </a:br>
            <a:endParaRPr lang="ru-RU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56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FFFF00"/>
                </a:solidFill>
              </a:rPr>
              <a:t> </a:t>
            </a:r>
            <a:r>
              <a:rPr lang="uk-UA" sz="2400" b="1" i="1" dirty="0" smtClean="0">
                <a:solidFill>
                  <a:srgbClr val="FF0000"/>
                </a:solidFill>
              </a:rPr>
              <a:t>Висновок:   </a:t>
            </a:r>
          </a:p>
          <a:p>
            <a:r>
              <a:rPr lang="uk-UA" sz="2400" b="1" dirty="0" smtClean="0">
                <a:solidFill>
                  <a:srgbClr val="FFFF00"/>
                </a:solidFill>
              </a:rPr>
              <a:t>   У </a:t>
            </a:r>
            <a:r>
              <a:rPr lang="uk-UA" sz="2400" b="1" dirty="0">
                <a:solidFill>
                  <a:srgbClr val="FFFF00"/>
                </a:solidFill>
              </a:rPr>
              <a:t>секторі </a:t>
            </a:r>
            <a:r>
              <a:rPr lang="uk-UA" sz="2400" b="1" dirty="0" smtClean="0">
                <a:solidFill>
                  <a:srgbClr val="FFFF00"/>
                </a:solidFill>
              </a:rPr>
              <a:t> обстрілу  </a:t>
            </a:r>
            <a:r>
              <a:rPr lang="uk-UA" sz="2400" b="1" dirty="0">
                <a:solidFill>
                  <a:srgbClr val="FFFF00"/>
                </a:solidFill>
              </a:rPr>
              <a:t>слід </a:t>
            </a:r>
            <a:r>
              <a:rPr lang="uk-UA" sz="2400" b="1" dirty="0" smtClean="0">
                <a:solidFill>
                  <a:srgbClr val="FFFF00"/>
                </a:solidFill>
              </a:rPr>
              <a:t> у  </a:t>
            </a:r>
            <a:r>
              <a:rPr lang="uk-UA" sz="2400" b="1" dirty="0">
                <a:solidFill>
                  <a:srgbClr val="FFFF00"/>
                </a:solidFill>
              </a:rPr>
              <a:t>максимально </a:t>
            </a:r>
            <a:r>
              <a:rPr lang="uk-UA" sz="2400" b="1" dirty="0" smtClean="0">
                <a:solidFill>
                  <a:srgbClr val="FFFF00"/>
                </a:solidFill>
              </a:rPr>
              <a:t>  стислий   час </a:t>
            </a:r>
            <a:r>
              <a:rPr lang="uk-UA" sz="2400" b="1" dirty="0">
                <a:solidFill>
                  <a:srgbClr val="FFFF00"/>
                </a:solidFill>
              </a:rPr>
              <a:t>надати тільки той </a:t>
            </a:r>
            <a:r>
              <a:rPr lang="uk-UA" sz="2400" b="1" u="sng" dirty="0">
                <a:solidFill>
                  <a:srgbClr val="FFFF00"/>
                </a:solidFill>
              </a:rPr>
              <a:t>мінімальний </a:t>
            </a:r>
            <a:r>
              <a:rPr lang="uk-UA" sz="2400" b="1" u="sng" dirty="0" smtClean="0">
                <a:solidFill>
                  <a:srgbClr val="FFFF00"/>
                </a:solidFill>
              </a:rPr>
              <a:t> обсяг  </a:t>
            </a:r>
            <a:r>
              <a:rPr lang="uk-UA" sz="2400" b="1" u="sng" dirty="0">
                <a:solidFill>
                  <a:srgbClr val="FFFF00"/>
                </a:solidFill>
              </a:rPr>
              <a:t>допомоги</a:t>
            </a:r>
            <a:r>
              <a:rPr lang="uk-UA" sz="2400" b="1" dirty="0">
                <a:solidFill>
                  <a:srgbClr val="FFFF00"/>
                </a:solidFill>
              </a:rPr>
              <a:t>, </a:t>
            </a:r>
            <a:r>
              <a:rPr lang="uk-UA" sz="2400" b="1" u="sng" dirty="0">
                <a:solidFill>
                  <a:srgbClr val="FFFF00"/>
                </a:solidFill>
              </a:rPr>
              <a:t>який </a:t>
            </a:r>
            <a:r>
              <a:rPr lang="uk-UA" sz="2400" b="1" u="sng" dirty="0" smtClean="0">
                <a:solidFill>
                  <a:srgbClr val="FFFF00"/>
                </a:solidFill>
              </a:rPr>
              <a:t> дозволить  пораненому  дожити </a:t>
            </a:r>
            <a:r>
              <a:rPr lang="uk-UA" sz="2400" b="1" dirty="0" smtClean="0">
                <a:solidFill>
                  <a:srgbClr val="FFFF00"/>
                </a:solidFill>
              </a:rPr>
              <a:t> </a:t>
            </a:r>
            <a:r>
              <a:rPr lang="uk-UA" sz="2400" b="1" dirty="0">
                <a:solidFill>
                  <a:srgbClr val="FFFF00"/>
                </a:solidFill>
              </a:rPr>
              <a:t>до </a:t>
            </a:r>
            <a:r>
              <a:rPr lang="uk-UA" sz="2400" b="1" dirty="0" smtClean="0">
                <a:solidFill>
                  <a:srgbClr val="FFFF00"/>
                </a:solidFill>
              </a:rPr>
              <a:t> закінчення </a:t>
            </a:r>
            <a:r>
              <a:rPr lang="uk-UA" sz="2400" b="1" dirty="0">
                <a:solidFill>
                  <a:srgbClr val="FFFF00"/>
                </a:solidFill>
              </a:rPr>
              <a:t>бою або забезпечить його життєздатність під час транспортування в укриття. </a:t>
            </a:r>
            <a:endParaRPr lang="uk-UA" sz="2400" b="1" dirty="0" smtClean="0">
              <a:solidFill>
                <a:srgbClr val="FFFF00"/>
              </a:solidFill>
            </a:endParaRPr>
          </a:p>
          <a:p>
            <a:endParaRPr lang="uk-UA" b="1" dirty="0"/>
          </a:p>
          <a:p>
            <a:endParaRPr lang="ru-RU" dirty="0"/>
          </a:p>
        </p:txBody>
      </p:sp>
      <p:pic>
        <p:nvPicPr>
          <p:cNvPr id="3" name="Рисунок 2" descr="Надання першої медичної допомоги в умовах бойових ді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80" y="2852936"/>
            <a:ext cx="5112568" cy="37584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969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66899"/>
            <a:ext cx="8496944" cy="47835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859216" cy="1512168"/>
          </a:xfrm>
        </p:spPr>
        <p:txBody>
          <a:bodyPr>
            <a:normAutofit/>
          </a:bodyPr>
          <a:lstStyle/>
          <a:p>
            <a:pPr algn="ctr"/>
            <a:r>
              <a:rPr lang="uk-UA" sz="4000" dirty="0" smtClean="0">
                <a:solidFill>
                  <a:srgbClr val="FFFF00"/>
                </a:solidFill>
              </a:rPr>
              <a:t>Практичне відпрацювання способів евакуації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2060848"/>
            <a:ext cx="8363272" cy="4464496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Один рятівник:</a:t>
            </a:r>
          </a:p>
          <a:p>
            <a:r>
              <a:rPr lang="uk-UA" b="1" dirty="0" smtClean="0">
                <a:solidFill>
                  <a:srgbClr val="FFFF00"/>
                </a:solidFill>
              </a:rPr>
              <a:t>- «петля» </a:t>
            </a:r>
          </a:p>
          <a:p>
            <a:r>
              <a:rPr lang="uk-UA" b="1" dirty="0" smtClean="0">
                <a:solidFill>
                  <a:srgbClr val="FFFF00"/>
                </a:solidFill>
              </a:rPr>
              <a:t>-захватом руки за руки</a:t>
            </a:r>
          </a:p>
          <a:p>
            <a:r>
              <a:rPr lang="uk-UA" b="1" dirty="0" smtClean="0">
                <a:solidFill>
                  <a:srgbClr val="FFFF00"/>
                </a:solidFill>
              </a:rPr>
              <a:t>-мотузкою позаду голови</a:t>
            </a:r>
          </a:p>
          <a:p>
            <a:r>
              <a:rPr lang="uk-UA" b="1" dirty="0" smtClean="0">
                <a:solidFill>
                  <a:srgbClr val="FFFF00"/>
                </a:solidFill>
              </a:rPr>
              <a:t>-стропом</a:t>
            </a:r>
          </a:p>
          <a:p>
            <a:r>
              <a:rPr lang="uk-UA" b="1" dirty="0" smtClean="0">
                <a:solidFill>
                  <a:srgbClr val="FF0000"/>
                </a:solidFill>
              </a:rPr>
              <a:t>Два рятівника:</a:t>
            </a:r>
          </a:p>
          <a:p>
            <a:r>
              <a:rPr lang="uk-UA" b="1" dirty="0" smtClean="0">
                <a:solidFill>
                  <a:srgbClr val="FFFF00"/>
                </a:solidFill>
              </a:rPr>
              <a:t>-під руки, ноги навхрест</a:t>
            </a:r>
          </a:p>
          <a:p>
            <a:r>
              <a:rPr lang="uk-UA" b="1" dirty="0" smtClean="0">
                <a:solidFill>
                  <a:srgbClr val="FFFF00"/>
                </a:solidFill>
              </a:rPr>
              <a:t>-«жабка»</a:t>
            </a:r>
          </a:p>
          <a:p>
            <a:r>
              <a:rPr lang="uk-UA" b="1" dirty="0" smtClean="0">
                <a:solidFill>
                  <a:srgbClr val="FFFF00"/>
                </a:solidFill>
              </a:rPr>
              <a:t>-«</a:t>
            </a:r>
            <a:r>
              <a:rPr lang="uk-UA" b="1" dirty="0">
                <a:solidFill>
                  <a:srgbClr val="FFFF00"/>
                </a:solidFill>
              </a:rPr>
              <a:t>петля» </a:t>
            </a:r>
          </a:p>
          <a:p>
            <a:r>
              <a:rPr lang="uk-UA" b="1" dirty="0" smtClean="0">
                <a:solidFill>
                  <a:srgbClr val="FF0000"/>
                </a:solidFill>
              </a:rPr>
              <a:t> Три </a:t>
            </a:r>
            <a:r>
              <a:rPr lang="uk-UA" b="1" dirty="0">
                <a:solidFill>
                  <a:srgbClr val="FF0000"/>
                </a:solidFill>
              </a:rPr>
              <a:t>рятівника</a:t>
            </a:r>
            <a:r>
              <a:rPr lang="uk-UA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uk-UA" b="1" dirty="0">
                <a:solidFill>
                  <a:srgbClr val="FFFF00"/>
                </a:solidFill>
              </a:rPr>
              <a:t>-«петля» </a:t>
            </a:r>
          </a:p>
          <a:p>
            <a:r>
              <a:rPr lang="uk-UA" b="1" dirty="0" smtClean="0">
                <a:solidFill>
                  <a:srgbClr val="FFFF00"/>
                </a:solidFill>
              </a:rPr>
              <a:t>- у повний зріст</a:t>
            </a:r>
          </a:p>
          <a:p>
            <a:endParaRPr lang="uk-UA" dirty="0">
              <a:solidFill>
                <a:srgbClr val="FFFF00"/>
              </a:solidFill>
            </a:endParaRPr>
          </a:p>
          <a:p>
            <a:endParaRPr lang="uk-UA" dirty="0" smtClean="0"/>
          </a:p>
          <a:p>
            <a:pPr marL="416052" indent="-342900">
              <a:buFontTx/>
              <a:buChar char="-"/>
            </a:pPr>
            <a:endParaRPr lang="uk-UA" dirty="0" smtClean="0"/>
          </a:p>
          <a:p>
            <a:pPr marL="416052" indent="-342900">
              <a:buFontTx/>
              <a:buChar char="-"/>
            </a:pPr>
            <a:endParaRPr lang="uk-UA" dirty="0" smtClean="0"/>
          </a:p>
          <a:p>
            <a:pPr marL="416052" indent="-342900">
              <a:buFontTx/>
              <a:buChar char="-"/>
            </a:pPr>
            <a:endParaRPr lang="uk-UA" dirty="0" smtClean="0"/>
          </a:p>
          <a:p>
            <a:pPr marL="416052" indent="-342900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72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00" y="332656"/>
            <a:ext cx="8249399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0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50" y="357188"/>
            <a:ext cx="8643938" cy="38576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0" hangingPunct="0">
              <a:lnSpc>
                <a:spcPts val="5000"/>
              </a:lnSpc>
              <a:spcAft>
                <a:spcPts val="1200"/>
              </a:spcAft>
              <a:defRPr/>
            </a:pPr>
            <a:r>
              <a:rPr lang="uk-UA" sz="3600" b="1" i="1" dirty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Захист суверенітету і територіальної цілісності України — найважливіша функція держави, справа всього українського народу</a:t>
            </a:r>
            <a:r>
              <a:rPr lang="uk-UA" sz="3600" dirty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.</a:t>
            </a:r>
          </a:p>
          <a:p>
            <a:pPr indent="457200" algn="r" eaLnBrk="0" hangingPunct="0">
              <a:lnSpc>
                <a:spcPts val="5000"/>
              </a:lnSpc>
              <a:spcBef>
                <a:spcPts val="3000"/>
              </a:spcBef>
              <a:spcAft>
                <a:spcPts val="2400"/>
              </a:spcAft>
              <a:defRPr/>
            </a:pPr>
            <a:r>
              <a:rPr lang="uk-UA" sz="3600" dirty="0">
                <a:solidFill>
                  <a:srgbClr val="FFFF00"/>
                </a:solidFill>
                <a:latin typeface="Calibri"/>
                <a:ea typeface="+mj-ea"/>
                <a:cs typeface="+mj-cs"/>
              </a:rPr>
              <a:t>Стаття 17 </a:t>
            </a:r>
            <a:r>
              <a:rPr lang="uk-UA" sz="3600" b="1" dirty="0">
                <a:solidFill>
                  <a:srgbClr val="FFFF00"/>
                </a:solidFill>
                <a:latin typeface="Calibri"/>
                <a:ea typeface="+mj-ea"/>
                <a:cs typeface="+mj-cs"/>
              </a:rPr>
              <a:t>Конституції України</a:t>
            </a:r>
          </a:p>
        </p:txBody>
      </p:sp>
      <p:pic>
        <p:nvPicPr>
          <p:cNvPr id="16387" name="Picture 3" descr="H:\tmp\Oksana\Personal\ЗВ_10-11\konst_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213100"/>
            <a:ext cx="2363787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045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250629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>
                <a:solidFill>
                  <a:srgbClr val="FFFF00"/>
                </a:solidFill>
                <a:effectLst/>
              </a:rPr>
              <a:t>Набуті сьогодні   учнями  в  школі </a:t>
            </a:r>
            <a:br>
              <a:rPr lang="uk-UA" sz="2800" dirty="0" smtClean="0">
                <a:solidFill>
                  <a:srgbClr val="FFFF00"/>
                </a:solidFill>
                <a:effectLst/>
              </a:rPr>
            </a:br>
            <a:r>
              <a:rPr lang="uk-UA" sz="2800" dirty="0" smtClean="0">
                <a:solidFill>
                  <a:srgbClr val="FFFF00"/>
                </a:solidFill>
                <a:effectLst/>
              </a:rPr>
              <a:t>військові </a:t>
            </a:r>
            <a:r>
              <a:rPr lang="uk-UA" sz="2800" dirty="0">
                <a:solidFill>
                  <a:srgbClr val="FFFF00"/>
                </a:solidFill>
                <a:effectLst/>
              </a:rPr>
              <a:t>знання та навички </a:t>
            </a:r>
            <a:r>
              <a:rPr lang="uk-UA" sz="2800" dirty="0" smtClean="0">
                <a:solidFill>
                  <a:srgbClr val="FFFF00"/>
                </a:solidFill>
                <a:effectLst/>
              </a:rPr>
              <a:t>вже </a:t>
            </a:r>
            <a:br>
              <a:rPr lang="uk-UA" sz="2800" dirty="0" smtClean="0">
                <a:solidFill>
                  <a:srgbClr val="FFFF00"/>
                </a:solidFill>
                <a:effectLst/>
              </a:rPr>
            </a:br>
            <a:r>
              <a:rPr lang="uk-UA" sz="2800" dirty="0" smtClean="0">
                <a:solidFill>
                  <a:srgbClr val="FFFF00"/>
                </a:solidFill>
                <a:effectLst/>
              </a:rPr>
              <a:t>у  </a:t>
            </a:r>
            <a:r>
              <a:rPr lang="uk-UA" sz="2800" dirty="0">
                <a:solidFill>
                  <a:srgbClr val="FFFF00"/>
                </a:solidFill>
                <a:effectLst/>
              </a:rPr>
              <a:t>найближчому </a:t>
            </a:r>
            <a:r>
              <a:rPr lang="uk-UA" sz="2800" dirty="0" smtClean="0">
                <a:solidFill>
                  <a:srgbClr val="FFFF00"/>
                </a:solidFill>
                <a:effectLst/>
              </a:rPr>
              <a:t>майбутньому  визначатимуть  рівень </a:t>
            </a:r>
            <a:r>
              <a:rPr lang="uk-UA" sz="2800" dirty="0">
                <a:solidFill>
                  <a:srgbClr val="FFFF00"/>
                </a:solidFill>
                <a:effectLst/>
              </a:rPr>
              <a:t>спроможності виконання конституційного обов'язку </a:t>
            </a:r>
            <a:r>
              <a:rPr lang="uk-UA" sz="2800" dirty="0" smtClean="0">
                <a:solidFill>
                  <a:srgbClr val="FFFF00"/>
                </a:solidFill>
                <a:effectLst/>
              </a:rPr>
              <a:t>громадянина  України  захисту  Вітчизни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2057400" y="3860800"/>
            <a:ext cx="7086600" cy="2808288"/>
          </a:xfrm>
        </p:spPr>
        <p:txBody>
          <a:bodyPr>
            <a:normAutofit/>
          </a:bodyPr>
          <a:lstStyle/>
          <a:p>
            <a:endParaRPr lang="uk-UA" b="1" i="1" dirty="0" smtClean="0"/>
          </a:p>
          <a:p>
            <a:endParaRPr lang="uk-UA" b="1" i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852936"/>
            <a:ext cx="640871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74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-2676" t="-15498" r="15901" b="16427"/>
          <a:stretch/>
        </p:blipFill>
        <p:spPr>
          <a:xfrm>
            <a:off x="179512" y="-6112"/>
            <a:ext cx="8074202" cy="6475932"/>
          </a:xfrm>
          <a:prstGeom prst="rect">
            <a:avLst/>
          </a:prstGeom>
          <a:ln>
            <a:noFill/>
          </a:ln>
          <a:effectLst>
            <a:softEdge rad="5588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00200" y="260648"/>
            <a:ext cx="7004248" cy="1368152"/>
          </a:xfrm>
        </p:spPr>
        <p:txBody>
          <a:bodyPr/>
          <a:lstStyle/>
          <a:p>
            <a:pPr algn="ctr"/>
            <a:r>
              <a:rPr lang="uk-UA" sz="3600" dirty="0" smtClean="0">
                <a:solidFill>
                  <a:srgbClr val="FFFF00"/>
                </a:solidFill>
              </a:rPr>
              <a:t>Завдання на самостійну підготовку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11560" y="3933056"/>
            <a:ext cx="8075240" cy="2736304"/>
          </a:xfrm>
        </p:spPr>
        <p:txBody>
          <a:bodyPr>
            <a:normAutofit fontScale="25000" lnSpcReduction="20000"/>
          </a:bodyPr>
          <a:lstStyle/>
          <a:p>
            <a:endParaRPr lang="uk-UA" sz="5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Office 365 - </a:t>
            </a:r>
            <a:r>
              <a:rPr lang="uk-UA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переглянути учбовий відеофільм </a:t>
            </a:r>
          </a:p>
          <a:p>
            <a:r>
              <a:rPr lang="uk-UA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«Надання першої медичної допомоги у бою»</a:t>
            </a:r>
          </a:p>
          <a:p>
            <a:endParaRPr lang="uk-UA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Office 365 - </a:t>
            </a:r>
            <a:r>
              <a:rPr lang="uk-UA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відпрацювати конспект </a:t>
            </a:r>
          </a:p>
          <a:p>
            <a:r>
              <a:rPr lang="uk-UA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 першої медичної допомоги у бою</a:t>
            </a:r>
            <a:r>
              <a:rPr lang="uk-UA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uk-UA" sz="8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Удосконалити придбанні практичні навички  під час гурткової роботи, під керівництвом вчителя.</a:t>
            </a:r>
          </a:p>
          <a:p>
            <a:endParaRPr lang="uk-UA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21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3399"/>
            <a:ext cx="8064896" cy="645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27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"/>
          <p:cNvSpPr/>
          <p:nvPr/>
        </p:nvSpPr>
        <p:spPr>
          <a:xfrm>
            <a:off x="214313" y="404813"/>
            <a:ext cx="8715375" cy="18620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4600"/>
              </a:lnSpc>
              <a:spcAft>
                <a:spcPts val="1200"/>
              </a:spcAft>
              <a:defRPr/>
            </a:pPr>
            <a:r>
              <a:rPr lang="uk-UA" sz="3600" dirty="0">
                <a:solidFill>
                  <a:srgbClr val="FFFF00"/>
                </a:solidFill>
                <a:latin typeface="+mn-lt"/>
              </a:rPr>
              <a:t>Оборона України, захист її суверенітету, територіальної цілісності і недоторканості покладаються на </a:t>
            </a:r>
            <a:r>
              <a:rPr lang="uk-UA" sz="3600" dirty="0" smtClean="0">
                <a:solidFill>
                  <a:srgbClr val="FFFF00"/>
                </a:solidFill>
                <a:latin typeface="+mn-lt"/>
              </a:rPr>
              <a:t>Збройні Сили  </a:t>
            </a:r>
            <a:r>
              <a:rPr lang="uk-UA" sz="3600" dirty="0">
                <a:solidFill>
                  <a:srgbClr val="FFFF00"/>
                </a:solidFill>
                <a:latin typeface="+mn-lt"/>
              </a:rPr>
              <a:t>України.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66861"/>
            <a:ext cx="7632848" cy="436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76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40000">
            <a:off x="817563" y="1730375"/>
            <a:ext cx="5648325" cy="12049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140000">
            <a:off x="1212850" y="2470150"/>
            <a:ext cx="6510338" cy="330200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1380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6371"/>
            <a:ext cx="9180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55265" y="1700808"/>
            <a:ext cx="4176464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Президент </a:t>
            </a:r>
            <a:r>
              <a:rPr lang="ru-RU" sz="2800" b="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України</a:t>
            </a:r>
            <a:r>
              <a:rPr lang="ru-RU" sz="2800" b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Верховний</a:t>
            </a:r>
            <a:r>
              <a:rPr lang="ru-RU" sz="2800" b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 </a:t>
            </a:r>
            <a:r>
              <a:rPr lang="ru-RU" sz="28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Г</a:t>
            </a:r>
            <a:r>
              <a:rPr lang="ru-RU" sz="2800" b="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оловнокомандувач</a:t>
            </a:r>
            <a:endParaRPr lang="ru-RU" sz="2800" b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Zeppelin" pitchFamily="2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Збройних</a:t>
            </a:r>
            <a:r>
              <a:rPr lang="ru-RU" sz="2800" b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 </a:t>
            </a:r>
            <a:r>
              <a:rPr lang="ru-RU" sz="2800" b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Сил </a:t>
            </a:r>
            <a:r>
              <a:rPr lang="uk-UA" sz="2800" b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України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2800" b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Zeppelin" pitchFamily="2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2800" b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Zeppelin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57232" y="466845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Порошенко</a:t>
            </a:r>
          </a:p>
          <a:p>
            <a:pPr algn="ctr"/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Петро</a:t>
            </a:r>
          </a:p>
          <a:p>
            <a:pPr algn="ctr"/>
            <a:r>
              <a:rPr lang="uk-UA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Олексійович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Zeppelin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53574"/>
            <a:ext cx="4955265" cy="6908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199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34104" y="2954684"/>
            <a:ext cx="4317821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 </a:t>
            </a:r>
            <a:r>
              <a:rPr lang="ru-RU" sz="28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міністр</a:t>
            </a: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 оборони </a:t>
            </a:r>
            <a:r>
              <a:rPr lang="ru-RU" sz="28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Укра</a:t>
            </a:r>
            <a:r>
              <a:rPr lang="uk-UA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ї</a:t>
            </a:r>
            <a:r>
              <a:rPr lang="ru-RU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ни</a:t>
            </a:r>
            <a:endParaRPr lang="ru-RU" sz="2800" b="0" dirty="0">
              <a:ln>
                <a:solidFill>
                  <a:srgbClr val="C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Zeppelin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0" y="84138"/>
            <a:ext cx="1641475" cy="1781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34104" y="4031192"/>
            <a:ext cx="4409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генерал-ар</a:t>
            </a:r>
            <a:r>
              <a:rPr lang="uk-UA" sz="24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мії</a:t>
            </a:r>
            <a:r>
              <a:rPr lang="uk-UA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 України</a:t>
            </a:r>
          </a:p>
          <a:p>
            <a:pPr algn="ctr"/>
            <a:r>
              <a:rPr lang="ru-RU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Полторак </a:t>
            </a:r>
          </a:p>
          <a:p>
            <a:pPr algn="ctr"/>
            <a:r>
              <a:rPr lang="ru-RU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Степан </a:t>
            </a:r>
            <a:r>
              <a:rPr lang="ru-RU" sz="2400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Zeppelin" pitchFamily="2" charset="0"/>
              </a:rPr>
              <a:t>Тимофійович</a:t>
            </a:r>
            <a:endParaRPr lang="ru-RU" sz="2400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Zeppelin" pitchFamily="2" charset="0"/>
            </a:endParaRPr>
          </a:p>
        </p:txBody>
      </p:sp>
      <p:pic>
        <p:nvPicPr>
          <p:cNvPr id="7" name="Рисунок 6" descr="Степан Полторак у новій формі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4734104" cy="6826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4465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071563" y="785813"/>
            <a:ext cx="7143750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 b="0">
              <a:solidFill>
                <a:prstClr val="white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87325"/>
            <a:ext cx="8915400" cy="638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Прямоугольник 2"/>
          <p:cNvSpPr>
            <a:spLocks noChangeArrowheads="1"/>
          </p:cNvSpPr>
          <p:nvPr/>
        </p:nvSpPr>
        <p:spPr bwMode="auto">
          <a:xfrm>
            <a:off x="1071563" y="285750"/>
            <a:ext cx="7000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uk-UA">
                <a:solidFill>
                  <a:srgbClr val="C00000"/>
                </a:solidFill>
              </a:rPr>
              <a:t>Організація та структура Збройних Сил України.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1563" y="785813"/>
            <a:ext cx="7143750" cy="70802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solidFill>
                  <a:srgbClr val="C0504D">
                    <a:lumMod val="50000"/>
                  </a:srgbClr>
                </a:solidFill>
                <a:latin typeface="Calibri"/>
                <a:cs typeface="Arial" panose="020B0604020202020204" pitchFamily="34" charset="0"/>
              </a:rPr>
              <a:t>Президент України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solidFill>
                  <a:srgbClr val="C0504D">
                    <a:lumMod val="50000"/>
                  </a:srgbClr>
                </a:solidFill>
                <a:latin typeface="Calibri"/>
                <a:cs typeface="Arial" panose="020B0604020202020204" pitchFamily="34" charset="0"/>
              </a:rPr>
              <a:t>Верховний головнокомандувач - Голова РНБОУ</a:t>
            </a:r>
            <a:endParaRPr lang="ru-RU" sz="2000" dirty="0">
              <a:solidFill>
                <a:srgbClr val="C0504D">
                  <a:lumMod val="50000"/>
                </a:srgbClr>
              </a:solidFill>
              <a:latin typeface="Calibri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3000" y="1571625"/>
            <a:ext cx="7072313" cy="42862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solidFill>
                  <a:srgbClr val="C0504D">
                    <a:lumMod val="50000"/>
                  </a:srgbClr>
                </a:solidFill>
              </a:rPr>
              <a:t>Міністерство  Оборони</a:t>
            </a:r>
            <a:endParaRPr lang="ru-RU" sz="2000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43000" y="2071688"/>
            <a:ext cx="7143750" cy="4286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solidFill>
                  <a:srgbClr val="C0504D">
                    <a:lumMod val="50000"/>
                  </a:srgbClr>
                </a:solidFill>
              </a:rPr>
              <a:t>Генеральний штаб</a:t>
            </a:r>
            <a:endParaRPr lang="ru-RU" sz="2000" dirty="0">
              <a:solidFill>
                <a:srgbClr val="C0504D">
                  <a:lumMod val="50000"/>
                </a:srgb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50" y="3000375"/>
            <a:ext cx="2128838" cy="35004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solidFill>
                <a:srgbClr val="C0504D">
                  <a:lumMod val="50000"/>
                </a:srgbClr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solidFill>
                <a:srgbClr val="C0504D">
                  <a:lumMod val="50000"/>
                </a:srgbClr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Сухопутні війська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 b="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313" y="3000375"/>
            <a:ext cx="2143125" cy="35004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solidFill>
                <a:srgbClr val="C00000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Повітряні Сили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 b="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14875" y="3000375"/>
            <a:ext cx="2143125" cy="350043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2200" dirty="0">
              <a:solidFill>
                <a:srgbClr val="C00000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solidFill>
                <a:srgbClr val="C00000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Військово-Морські Сили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 b="0" dirty="0">
              <a:solidFill>
                <a:prstClr val="white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29438" y="2571750"/>
            <a:ext cx="1928812" cy="26431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solidFill>
                <a:srgbClr val="C00000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solidFill>
                <a:srgbClr val="C00000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solidFill>
                <a:srgbClr val="C00000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Спеціальні війська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dirty="0" err="1">
                <a:solidFill>
                  <a:prstClr val="black"/>
                </a:solidFill>
              </a:rPr>
              <a:t>Зв</a:t>
            </a:r>
            <a:r>
              <a:rPr lang="en-US" sz="1800" dirty="0">
                <a:solidFill>
                  <a:prstClr val="black"/>
                </a:solidFill>
              </a:rPr>
              <a:t>’</a:t>
            </a:r>
            <a:r>
              <a:rPr lang="uk-UA" sz="1800" dirty="0" err="1">
                <a:solidFill>
                  <a:prstClr val="black"/>
                </a:solidFill>
              </a:rPr>
              <a:t>язку</a:t>
            </a:r>
            <a:endParaRPr lang="uk-UA" sz="18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dirty="0">
                <a:solidFill>
                  <a:prstClr val="black"/>
                </a:solidFill>
              </a:rPr>
              <a:t>Інженерні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dirty="0">
                <a:solidFill>
                  <a:prstClr val="black"/>
                </a:solidFill>
              </a:rPr>
              <a:t>РХБЗ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dirty="0" err="1">
                <a:solidFill>
                  <a:prstClr val="black"/>
                </a:solidFill>
              </a:rPr>
              <a:t>РЕБ</a:t>
            </a:r>
            <a:endParaRPr lang="uk-UA" sz="1800" dirty="0">
              <a:solidFill>
                <a:prstClr val="black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dirty="0">
                <a:solidFill>
                  <a:prstClr val="black"/>
                </a:solidFill>
              </a:rPr>
              <a:t>Топографічна служба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dirty="0">
                <a:solidFill>
                  <a:prstClr val="black"/>
                </a:solidFill>
              </a:rPr>
              <a:t>Залізничні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800" b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 b="0" dirty="0">
              <a:solidFill>
                <a:prstClr val="white"/>
              </a:solidFill>
            </a:endParaRPr>
          </a:p>
        </p:txBody>
      </p:sp>
      <p:sp>
        <p:nvSpPr>
          <p:cNvPr id="12300" name="TextBox 13"/>
          <p:cNvSpPr txBox="1">
            <a:spLocks noChangeArrowheads="1"/>
          </p:cNvSpPr>
          <p:nvPr/>
        </p:nvSpPr>
        <p:spPr bwMode="auto">
          <a:xfrm>
            <a:off x="1143000" y="2500313"/>
            <a:ext cx="5572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uk-UA" sz="2000">
                <a:solidFill>
                  <a:srgbClr val="C00000"/>
                </a:solidFill>
              </a:rPr>
              <a:t>Види Збройних Сил України</a:t>
            </a:r>
            <a:endParaRPr lang="ru-RU" altLang="uk-UA" sz="2000">
              <a:solidFill>
                <a:srgbClr val="C0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000875" y="5286375"/>
            <a:ext cx="1771650" cy="114300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C00000"/>
                </a:solidFill>
              </a:rPr>
              <a:t>Тил ЗСУ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Правая фигурная скобка 15"/>
          <p:cNvSpPr/>
          <p:nvPr/>
        </p:nvSpPr>
        <p:spPr>
          <a:xfrm rot="16200000">
            <a:off x="3429001" y="-285750"/>
            <a:ext cx="285750" cy="6429375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 b="0">
              <a:solidFill>
                <a:prstClr val="black"/>
              </a:solidFill>
            </a:endParaRPr>
          </a:p>
        </p:txBody>
      </p:sp>
      <p:pic>
        <p:nvPicPr>
          <p:cNvPr id="1230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929063"/>
            <a:ext cx="2100263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4" name="Picture 3" descr="11_1 коп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929063"/>
            <a:ext cx="226377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5" name="Picture 4" descr="штат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143375"/>
            <a:ext cx="205422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237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87325"/>
            <a:ext cx="8915400" cy="638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5000625"/>
            <a:ext cx="2339975" cy="1603375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070475"/>
            <a:ext cx="2432050" cy="1662113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img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5072063"/>
            <a:ext cx="2339975" cy="161925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50" y="2139950"/>
            <a:ext cx="2298700" cy="1504950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073275"/>
            <a:ext cx="2351087" cy="1571625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25" y="2174875"/>
            <a:ext cx="2238375" cy="1470025"/>
          </a:xfrm>
          <a:prstGeom prst="rect">
            <a:avLst/>
          </a:prstGeom>
          <a:noFill/>
          <a:ln w="12700" algn="ctr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539750" y="250825"/>
            <a:ext cx="82772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uk-UA">
                <a:solidFill>
                  <a:srgbClr val="C00000"/>
                </a:solidFill>
              </a:rPr>
              <a:t>Роди військ Сухопутних військ</a:t>
            </a:r>
          </a:p>
        </p:txBody>
      </p:sp>
      <p:sp>
        <p:nvSpPr>
          <p:cNvPr id="15370" name="AutoShape 11"/>
          <p:cNvSpPr>
            <a:spLocks noChangeArrowheads="1"/>
          </p:cNvSpPr>
          <p:nvPr/>
        </p:nvSpPr>
        <p:spPr bwMode="auto">
          <a:xfrm>
            <a:off x="3286125" y="1012825"/>
            <a:ext cx="2597150" cy="711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00"/>
              </a:gs>
              <a:gs pos="50000">
                <a:srgbClr val="FFFFFF"/>
              </a:gs>
              <a:gs pos="100000">
                <a:srgbClr val="669900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669900"/>
            </a:extrusionClr>
            <a:contourClr>
              <a:srgbClr val="669900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uk-UA" altLang="uk-UA" sz="1600">
                <a:solidFill>
                  <a:srgbClr val="000080"/>
                </a:solidFill>
              </a:rPr>
              <a:t>Танкові війська</a:t>
            </a:r>
          </a:p>
        </p:txBody>
      </p:sp>
      <p:sp>
        <p:nvSpPr>
          <p:cNvPr id="15371" name="AutoShape 12"/>
          <p:cNvSpPr>
            <a:spLocks noChangeArrowheads="1"/>
          </p:cNvSpPr>
          <p:nvPr/>
        </p:nvSpPr>
        <p:spPr bwMode="auto">
          <a:xfrm>
            <a:off x="6300788" y="1012825"/>
            <a:ext cx="2597150" cy="711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00"/>
              </a:gs>
              <a:gs pos="50000">
                <a:srgbClr val="FFFFFF"/>
              </a:gs>
              <a:gs pos="100000">
                <a:srgbClr val="669900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669900"/>
            </a:extrusionClr>
            <a:contourClr>
              <a:srgbClr val="669900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uk-UA" altLang="uk-UA" sz="1600">
                <a:solidFill>
                  <a:srgbClr val="000080"/>
                </a:solidFill>
              </a:rPr>
              <a:t>Ракетні війська </a:t>
            </a:r>
          </a:p>
          <a:p>
            <a:pPr algn="ctr">
              <a:lnSpc>
                <a:spcPct val="90000"/>
              </a:lnSpc>
            </a:pPr>
            <a:r>
              <a:rPr lang="uk-UA" altLang="uk-UA" sz="1600">
                <a:solidFill>
                  <a:srgbClr val="000080"/>
                </a:solidFill>
              </a:rPr>
              <a:t>i артилерія</a:t>
            </a:r>
          </a:p>
        </p:txBody>
      </p:sp>
      <p:sp>
        <p:nvSpPr>
          <p:cNvPr id="15372" name="AutoShape 13"/>
          <p:cNvSpPr>
            <a:spLocks noChangeArrowheads="1"/>
          </p:cNvSpPr>
          <p:nvPr/>
        </p:nvSpPr>
        <p:spPr bwMode="auto">
          <a:xfrm>
            <a:off x="246063" y="1012825"/>
            <a:ext cx="2597150" cy="711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00"/>
              </a:gs>
              <a:gs pos="50000">
                <a:srgbClr val="FFFFFF"/>
              </a:gs>
              <a:gs pos="100000">
                <a:srgbClr val="669900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669900"/>
            </a:extrusionClr>
            <a:contourClr>
              <a:srgbClr val="669900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uk-UA" altLang="uk-UA" sz="1600">
                <a:solidFill>
                  <a:srgbClr val="000080"/>
                </a:solidFill>
              </a:rPr>
              <a:t>Механізовані </a:t>
            </a:r>
          </a:p>
          <a:p>
            <a:pPr algn="ctr">
              <a:lnSpc>
                <a:spcPct val="90000"/>
              </a:lnSpc>
            </a:pPr>
            <a:r>
              <a:rPr lang="uk-UA" altLang="uk-UA" sz="1600">
                <a:solidFill>
                  <a:srgbClr val="000080"/>
                </a:solidFill>
              </a:rPr>
              <a:t>війська</a:t>
            </a:r>
            <a:endParaRPr lang="uk-UA" altLang="uk-UA" sz="1600" b="0">
              <a:solidFill>
                <a:srgbClr val="000080"/>
              </a:solidFill>
            </a:endParaRPr>
          </a:p>
        </p:txBody>
      </p:sp>
      <p:sp>
        <p:nvSpPr>
          <p:cNvPr id="15373" name="AutoShape 14"/>
          <p:cNvSpPr>
            <a:spLocks noChangeArrowheads="1"/>
          </p:cNvSpPr>
          <p:nvPr/>
        </p:nvSpPr>
        <p:spPr bwMode="auto">
          <a:xfrm>
            <a:off x="3286125" y="4143375"/>
            <a:ext cx="2597150" cy="711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00"/>
              </a:gs>
              <a:gs pos="50000">
                <a:srgbClr val="FFFFFF"/>
              </a:gs>
              <a:gs pos="100000">
                <a:srgbClr val="669900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669900"/>
            </a:extrusionClr>
            <a:contourClr>
              <a:srgbClr val="669900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uk-UA" altLang="uk-UA" sz="1600">
                <a:solidFill>
                  <a:srgbClr val="000080"/>
                </a:solidFill>
              </a:rPr>
              <a:t>Аеромобільні </a:t>
            </a:r>
          </a:p>
          <a:p>
            <a:pPr algn="ctr">
              <a:lnSpc>
                <a:spcPct val="90000"/>
              </a:lnSpc>
            </a:pPr>
            <a:r>
              <a:rPr lang="uk-UA" altLang="uk-UA" sz="1600">
                <a:solidFill>
                  <a:srgbClr val="000080"/>
                </a:solidFill>
              </a:rPr>
              <a:t>війська</a:t>
            </a:r>
          </a:p>
        </p:txBody>
      </p:sp>
      <p:sp>
        <p:nvSpPr>
          <p:cNvPr id="15374" name="AutoShape 15"/>
          <p:cNvSpPr>
            <a:spLocks noChangeArrowheads="1"/>
          </p:cNvSpPr>
          <p:nvPr/>
        </p:nvSpPr>
        <p:spPr bwMode="auto">
          <a:xfrm>
            <a:off x="246063" y="4143375"/>
            <a:ext cx="2597150" cy="711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00"/>
              </a:gs>
              <a:gs pos="50000">
                <a:srgbClr val="FFFFFF"/>
              </a:gs>
              <a:gs pos="100000">
                <a:srgbClr val="669900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669900"/>
            </a:extrusionClr>
            <a:contourClr>
              <a:srgbClr val="669900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uk-UA" altLang="uk-UA" sz="1600">
                <a:solidFill>
                  <a:srgbClr val="000080"/>
                </a:solidFill>
              </a:rPr>
              <a:t>Армійська авіація</a:t>
            </a:r>
          </a:p>
        </p:txBody>
      </p:sp>
      <p:sp>
        <p:nvSpPr>
          <p:cNvPr id="15375" name="AutoShape 16"/>
          <p:cNvSpPr>
            <a:spLocks noChangeArrowheads="1"/>
          </p:cNvSpPr>
          <p:nvPr/>
        </p:nvSpPr>
        <p:spPr bwMode="auto">
          <a:xfrm>
            <a:off x="6300788" y="4143375"/>
            <a:ext cx="2597150" cy="711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00"/>
              </a:gs>
              <a:gs pos="50000">
                <a:srgbClr val="FFFFFF"/>
              </a:gs>
              <a:gs pos="100000">
                <a:srgbClr val="669900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669900"/>
            </a:extrusionClr>
            <a:contourClr>
              <a:srgbClr val="669900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uk-UA" altLang="uk-UA" sz="1600">
                <a:solidFill>
                  <a:srgbClr val="000080"/>
                </a:solidFill>
              </a:rPr>
              <a:t>Війська </a:t>
            </a:r>
          </a:p>
          <a:p>
            <a:pPr algn="ctr">
              <a:lnSpc>
                <a:spcPct val="90000"/>
              </a:lnSpc>
            </a:pPr>
            <a:r>
              <a:rPr lang="uk-UA" altLang="uk-UA" sz="1600">
                <a:solidFill>
                  <a:srgbClr val="000080"/>
                </a:solidFill>
              </a:rPr>
              <a:t>протиповітряної оборони</a:t>
            </a:r>
          </a:p>
          <a:p>
            <a:pPr algn="ctr">
              <a:lnSpc>
                <a:spcPct val="90000"/>
              </a:lnSpc>
            </a:pPr>
            <a:r>
              <a:rPr lang="uk-UA" altLang="uk-UA" sz="1600">
                <a:solidFill>
                  <a:srgbClr val="000080"/>
                </a:solidFill>
              </a:rPr>
              <a:t>Сухопутних військ </a:t>
            </a:r>
          </a:p>
        </p:txBody>
      </p:sp>
      <p:sp>
        <p:nvSpPr>
          <p:cNvPr id="2" name="Прямоугольник 1">
            <a:hlinkClick r:id="rId9" action="ppaction://hlinkpres?slideindex=1&amp;slidetitle="/>
          </p:cNvPr>
          <p:cNvSpPr/>
          <p:nvPr/>
        </p:nvSpPr>
        <p:spPr bwMode="auto">
          <a:xfrm>
            <a:off x="2834641" y="250825"/>
            <a:ext cx="4248472" cy="513879"/>
          </a:xfrm>
          <a:prstGeom prst="rect">
            <a:avLst/>
          </a:prstGeom>
          <a:noFill/>
          <a:ln w="28575" cap="flat" cmpd="sng" algn="ctr">
            <a:noFill/>
            <a:prstDash val="solid"/>
            <a:round/>
            <a:headEnd type="none" w="med" len="med"/>
            <a:tailEnd type="stealth" w="lg" len="lg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288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4"/>
          <p:cNvSpPr/>
          <p:nvPr/>
        </p:nvSpPr>
        <p:spPr>
          <a:xfrm>
            <a:off x="214313" y="476250"/>
            <a:ext cx="8715375" cy="30416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ts val="4600"/>
              </a:lnSpc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uk-UA" sz="3400" b="1" i="1" dirty="0">
                <a:solidFill>
                  <a:srgbClr val="FFFF00"/>
                </a:solidFill>
                <a:latin typeface="+mn-lt"/>
              </a:rPr>
              <a:t>Бій</a:t>
            </a:r>
            <a:r>
              <a:rPr lang="uk-UA" sz="3400" dirty="0">
                <a:solidFill>
                  <a:srgbClr val="FFFF00"/>
                </a:solidFill>
                <a:latin typeface="+mn-lt"/>
              </a:rPr>
              <a:t> </a:t>
            </a:r>
            <a:r>
              <a:rPr lang="uk-UA" sz="3400" dirty="0" smtClean="0">
                <a:solidFill>
                  <a:srgbClr val="FFFF00"/>
                </a:solidFill>
                <a:latin typeface="+mn-lt"/>
              </a:rPr>
              <a:t> ( як основна </a:t>
            </a:r>
            <a:r>
              <a:rPr lang="uk-UA" sz="3400" dirty="0">
                <a:solidFill>
                  <a:srgbClr val="FFFF00"/>
                </a:solidFill>
                <a:latin typeface="+mn-lt"/>
              </a:rPr>
              <a:t>форма </a:t>
            </a:r>
            <a:r>
              <a:rPr lang="uk-UA" sz="3400" dirty="0" smtClean="0">
                <a:solidFill>
                  <a:srgbClr val="FFFF00"/>
                </a:solidFill>
                <a:latin typeface="+mn-lt"/>
              </a:rPr>
              <a:t>перемоги військ) </a:t>
            </a:r>
            <a:r>
              <a:rPr lang="uk-UA" sz="3400" dirty="0">
                <a:solidFill>
                  <a:srgbClr val="FFFF00"/>
                </a:solidFill>
                <a:latin typeface="+mn-lt"/>
              </a:rPr>
              <a:t>— </a:t>
            </a:r>
            <a:r>
              <a:rPr lang="uk-UA" sz="3400" dirty="0">
                <a:solidFill>
                  <a:srgbClr val="FFFF00"/>
                </a:solidFill>
              </a:rPr>
              <a:t> </a:t>
            </a:r>
            <a:r>
              <a:rPr lang="uk-UA" sz="3400" dirty="0" smtClean="0">
                <a:solidFill>
                  <a:srgbClr val="FFFF00"/>
                </a:solidFill>
                <a:latin typeface="+mn-lt"/>
              </a:rPr>
              <a:t>організовані </a:t>
            </a:r>
            <a:r>
              <a:rPr lang="uk-UA" sz="3400" dirty="0">
                <a:solidFill>
                  <a:srgbClr val="FFFF00"/>
                </a:solidFill>
                <a:latin typeface="+mn-lt"/>
              </a:rPr>
              <a:t>й узгоджені щодо місця, часу, ударів, вогню і маневрів дії війська з метою знищення противника або відбиття його ударів в обмеженому районі.</a:t>
            </a:r>
          </a:p>
        </p:txBody>
      </p:sp>
      <p:pic>
        <p:nvPicPr>
          <p:cNvPr id="16387" name="Picture 4" descr="F:\tmp\Oksana\Personal\ЗВ_10-11\_MG_6558_re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56993"/>
            <a:ext cx="7200800" cy="33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620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64880" y="476673"/>
            <a:ext cx="7416824" cy="648071"/>
          </a:xfrm>
        </p:spPr>
        <p:txBody>
          <a:bodyPr/>
          <a:lstStyle/>
          <a:p>
            <a:r>
              <a:rPr lang="uk-UA" sz="3200" dirty="0" smtClean="0">
                <a:solidFill>
                  <a:srgbClr val="FFFF00"/>
                </a:solidFill>
              </a:rPr>
              <a:t>предмет</a:t>
            </a:r>
            <a:r>
              <a:rPr lang="uk-UA" sz="3600" dirty="0">
                <a:solidFill>
                  <a:srgbClr val="FFFF00"/>
                </a:solidFill>
              </a:rPr>
              <a:t> </a:t>
            </a:r>
            <a:r>
              <a:rPr lang="uk-UA" sz="3600" dirty="0" smtClean="0">
                <a:solidFill>
                  <a:srgbClr val="FFFF00"/>
                </a:solidFill>
              </a:rPr>
              <a:t>«ЗАХИСТ   ВІТЧИЗНИ»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115616" y="2204864"/>
            <a:ext cx="7571184" cy="4248472"/>
          </a:xfrm>
        </p:spPr>
        <p:txBody>
          <a:bodyPr>
            <a:normAutofit fontScale="92500" lnSpcReduction="10000"/>
          </a:bodyPr>
          <a:lstStyle/>
          <a:p>
            <a:r>
              <a:rPr lang="uk-UA" sz="3500" b="1" dirty="0" smtClean="0">
                <a:solidFill>
                  <a:srgbClr val="FF0000"/>
                </a:solidFill>
              </a:rPr>
              <a:t>Тема:  «Способи  евакуації  поранених </a:t>
            </a:r>
          </a:p>
          <a:p>
            <a:r>
              <a:rPr lang="uk-UA" sz="3500" b="1" dirty="0">
                <a:solidFill>
                  <a:srgbClr val="FF0000"/>
                </a:solidFill>
              </a:rPr>
              <a:t> </a:t>
            </a:r>
            <a:r>
              <a:rPr lang="uk-UA" sz="3500" b="1" dirty="0" smtClean="0">
                <a:solidFill>
                  <a:srgbClr val="FF0000"/>
                </a:solidFill>
              </a:rPr>
              <a:t>              з поля бою»</a:t>
            </a:r>
          </a:p>
          <a:p>
            <a:endParaRPr lang="uk-UA" sz="2400" b="1" dirty="0" smtClean="0">
              <a:solidFill>
                <a:srgbClr val="FF0000"/>
              </a:solidFill>
            </a:endParaRPr>
          </a:p>
          <a:p>
            <a:endParaRPr lang="uk-UA" sz="2400" b="1" dirty="0">
              <a:solidFill>
                <a:srgbClr val="FF0000"/>
              </a:solidFill>
            </a:endParaRPr>
          </a:p>
          <a:p>
            <a:r>
              <a:rPr lang="uk-UA" sz="2400" b="1" dirty="0" smtClean="0">
                <a:solidFill>
                  <a:srgbClr val="FF0000"/>
                </a:solidFill>
              </a:rPr>
              <a:t>Мета заняття:</a:t>
            </a:r>
          </a:p>
          <a:p>
            <a:r>
              <a:rPr lang="uk-UA" sz="2400" b="1" dirty="0" smtClean="0">
                <a:solidFill>
                  <a:srgbClr val="FF0000"/>
                </a:solidFill>
              </a:rPr>
              <a:t> - ознайомитися з алгоритмом дій при виявленні   пораненого на полі бою;</a:t>
            </a:r>
          </a:p>
          <a:p>
            <a:r>
              <a:rPr lang="uk-UA" sz="2400" b="1" dirty="0" smtClean="0">
                <a:solidFill>
                  <a:srgbClr val="FF0000"/>
                </a:solidFill>
              </a:rPr>
              <a:t>- розглянути основні способи евакуації пораненого з поля бою;</a:t>
            </a:r>
          </a:p>
          <a:p>
            <a:r>
              <a:rPr lang="uk-UA" sz="2400" b="1" dirty="0" smtClean="0">
                <a:solidFill>
                  <a:srgbClr val="FF0000"/>
                </a:solidFill>
              </a:rPr>
              <a:t>-  відпрацювати  практичні навички з евакуації поранених.</a:t>
            </a:r>
          </a:p>
          <a:p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15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390</TotalTime>
  <Words>779</Words>
  <Application>Microsoft Office PowerPoint</Application>
  <PresentationFormat>Екран (4:3)</PresentationFormat>
  <Paragraphs>161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22</vt:i4>
      </vt:variant>
    </vt:vector>
  </HeadingPairs>
  <TitlesOfParts>
    <vt:vector size="23" baseType="lpstr">
      <vt:lpstr>Апекс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предмет «ЗАХИСТ   ВІТЧИЗНИ»</vt:lpstr>
      <vt:lpstr>Навчальні питання:</vt:lpstr>
      <vt:lpstr>Анотація </vt:lpstr>
      <vt:lpstr>Розгляд навчальних питань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Практичне відпрацювання способів евакуації</vt:lpstr>
      <vt:lpstr>Презентація PowerPoint</vt:lpstr>
      <vt:lpstr>Набуті сьогодні   учнями  в  школі  військові знання та навички вже  у  найближчому майбутньому  визначатимуть  рівень спроможності виконання конституційного обов'язку громадянина  України  захисту  Вітчизни</vt:lpstr>
      <vt:lpstr>Завдання на самостійну підготовку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Учень</dc:creator>
  <cp:lastModifiedBy>user</cp:lastModifiedBy>
  <cp:revision>49</cp:revision>
  <dcterms:created xsi:type="dcterms:W3CDTF">2017-04-01T12:59:40Z</dcterms:created>
  <dcterms:modified xsi:type="dcterms:W3CDTF">2017-05-25T14:04:21Z</dcterms:modified>
</cp:coreProperties>
</file>