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7" r:id="rId2"/>
    <p:sldId id="285" r:id="rId3"/>
    <p:sldId id="288" r:id="rId4"/>
    <p:sldId id="284" r:id="rId5"/>
    <p:sldId id="256" r:id="rId6"/>
    <p:sldId id="261" r:id="rId7"/>
    <p:sldId id="289" r:id="rId8"/>
    <p:sldId id="286" r:id="rId9"/>
    <p:sldId id="257" r:id="rId10"/>
    <p:sldId id="290" r:id="rId11"/>
    <p:sldId id="291" r:id="rId12"/>
  </p:sldIdLst>
  <p:sldSz cx="12192000" cy="6858000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9573CCD7-4533-45F4-A420-E075313FC805}">
          <p14:sldIdLst>
            <p14:sldId id="287"/>
            <p14:sldId id="285"/>
            <p14:sldId id="288"/>
            <p14:sldId id="284"/>
            <p14:sldId id="256"/>
            <p14:sldId id="261"/>
            <p14:sldId id="289"/>
            <p14:sldId id="286"/>
            <p14:sldId id="257"/>
            <p14:sldId id="290"/>
            <p14:sldId id="291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E328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85" autoAdjust="0"/>
    <p:restoredTop sz="94660"/>
  </p:normalViewPr>
  <p:slideViewPr>
    <p:cSldViewPr snapToGrid="0">
      <p:cViewPr varScale="1">
        <p:scale>
          <a:sx n="84" d="100"/>
          <a:sy n="84" d="100"/>
        </p:scale>
        <p:origin x="114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40979C-6B3B-47C3-8763-4AAD79F0A3E4}" type="datetimeFigureOut">
              <a:rPr lang="uk-UA" smtClean="0"/>
              <a:t>29.10.2016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B1B5A8-9042-4C8F-8EA0-D18D3D7EBD1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7957862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40979C-6B3B-47C3-8763-4AAD79F0A3E4}" type="datetimeFigureOut">
              <a:rPr lang="uk-UA" smtClean="0"/>
              <a:t>29.10.2016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B1B5A8-9042-4C8F-8EA0-D18D3D7EBD1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6982193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40979C-6B3B-47C3-8763-4AAD79F0A3E4}" type="datetimeFigureOut">
              <a:rPr lang="uk-UA" smtClean="0"/>
              <a:t>29.10.2016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B1B5A8-9042-4C8F-8EA0-D18D3D7EBD1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1921698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40979C-6B3B-47C3-8763-4AAD79F0A3E4}" type="datetimeFigureOut">
              <a:rPr lang="uk-UA" smtClean="0"/>
              <a:t>29.10.2016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B1B5A8-9042-4C8F-8EA0-D18D3D7EBD1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5697992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40979C-6B3B-47C3-8763-4AAD79F0A3E4}" type="datetimeFigureOut">
              <a:rPr lang="uk-UA" smtClean="0"/>
              <a:t>29.10.2016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B1B5A8-9042-4C8F-8EA0-D18D3D7EBD1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0345934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40979C-6B3B-47C3-8763-4AAD79F0A3E4}" type="datetimeFigureOut">
              <a:rPr lang="uk-UA" smtClean="0"/>
              <a:t>29.10.2016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B1B5A8-9042-4C8F-8EA0-D18D3D7EBD1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724716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40979C-6B3B-47C3-8763-4AAD79F0A3E4}" type="datetimeFigureOut">
              <a:rPr lang="uk-UA" smtClean="0"/>
              <a:t>29.10.2016</a:t>
            </a:fld>
            <a:endParaRPr lang="uk-UA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B1B5A8-9042-4C8F-8EA0-D18D3D7EBD1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1561376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40979C-6B3B-47C3-8763-4AAD79F0A3E4}" type="datetimeFigureOut">
              <a:rPr lang="uk-UA" smtClean="0"/>
              <a:t>29.10.2016</a:t>
            </a:fld>
            <a:endParaRPr lang="uk-UA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B1B5A8-9042-4C8F-8EA0-D18D3D7EBD1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7681637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40979C-6B3B-47C3-8763-4AAD79F0A3E4}" type="datetimeFigureOut">
              <a:rPr lang="uk-UA" smtClean="0"/>
              <a:t>29.10.2016</a:t>
            </a:fld>
            <a:endParaRPr lang="uk-UA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B1B5A8-9042-4C8F-8EA0-D18D3D7EBD1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6137730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40979C-6B3B-47C3-8763-4AAD79F0A3E4}" type="datetimeFigureOut">
              <a:rPr lang="uk-UA" smtClean="0"/>
              <a:t>29.10.2016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B1B5A8-9042-4C8F-8EA0-D18D3D7EBD1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018244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40979C-6B3B-47C3-8763-4AAD79F0A3E4}" type="datetimeFigureOut">
              <a:rPr lang="uk-UA" smtClean="0"/>
              <a:t>29.10.2016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B1B5A8-9042-4C8F-8EA0-D18D3D7EBD1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8164424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40979C-6B3B-47C3-8763-4AAD79F0A3E4}" type="datetimeFigureOut">
              <a:rPr lang="uk-UA" smtClean="0"/>
              <a:t>29.10.2016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B1B5A8-9042-4C8F-8EA0-D18D3D7EBD1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6906407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8421" y="365124"/>
            <a:ext cx="11864896" cy="3169813"/>
          </a:xfrm>
        </p:spPr>
        <p:txBody>
          <a:bodyPr>
            <a:normAutofit fontScale="90000"/>
          </a:bodyPr>
          <a:lstStyle/>
          <a:p>
            <a:r>
              <a:rPr lang="uk-UA" i="1" dirty="0" smtClean="0"/>
              <a:t>                        </a:t>
            </a:r>
            <a:r>
              <a:rPr lang="uk-UA" b="1" i="1" dirty="0" smtClean="0"/>
              <a:t> </a:t>
            </a:r>
            <a:r>
              <a:rPr lang="uk-UA" b="1" i="1" dirty="0"/>
              <a:t>Р</a:t>
            </a:r>
            <a:r>
              <a:rPr lang="uk-UA" b="1" i="1" dirty="0" smtClean="0"/>
              <a:t>озробка уроку </a:t>
            </a:r>
            <a:r>
              <a:rPr lang="uk-UA" i="1" dirty="0" smtClean="0"/>
              <a:t/>
            </a:r>
            <a:br>
              <a:rPr lang="uk-UA" i="1" dirty="0" smtClean="0"/>
            </a:br>
            <a:r>
              <a:rPr lang="uk-UA" sz="4000" b="1" i="1" dirty="0" smtClean="0"/>
              <a:t>       з навколишнього світу у 4 класі, І частина (39-43)</a:t>
            </a:r>
            <a:br>
              <a:rPr lang="uk-UA" sz="4000" b="1" i="1" dirty="0" smtClean="0"/>
            </a:br>
            <a:r>
              <a:rPr lang="uk-UA" sz="4000" b="1" i="1" dirty="0" smtClean="0"/>
              <a:t>           за науково-педагогічною програмою «Росток» </a:t>
            </a:r>
            <a:br>
              <a:rPr lang="uk-UA" sz="4000" b="1" i="1" dirty="0" smtClean="0"/>
            </a:br>
            <a:r>
              <a:rPr lang="uk-UA" sz="4000" b="1" i="1" dirty="0" smtClean="0"/>
              <a:t/>
            </a:r>
            <a:br>
              <a:rPr lang="uk-UA" sz="4000" b="1" i="1" dirty="0" smtClean="0"/>
            </a:br>
            <a:r>
              <a:rPr lang="uk-UA" sz="3100" b="1" dirty="0" smtClean="0"/>
              <a:t>Підручник «Навколишній світ»</a:t>
            </a:r>
            <a:br>
              <a:rPr lang="uk-UA" sz="3100" b="1" dirty="0" smtClean="0"/>
            </a:br>
            <a:r>
              <a:rPr lang="uk-UA" sz="3100" b="1" dirty="0" smtClean="0"/>
              <a:t>автор </a:t>
            </a:r>
            <a:r>
              <a:rPr lang="uk-UA" sz="3100" b="1" dirty="0" err="1" smtClean="0"/>
              <a:t>Пушкарьова</a:t>
            </a:r>
            <a:r>
              <a:rPr lang="uk-UA" sz="3100" b="1" dirty="0" smtClean="0"/>
              <a:t> Т.О., 2015</a:t>
            </a:r>
            <a:br>
              <a:rPr lang="uk-UA" sz="3100" b="1" dirty="0" smtClean="0"/>
            </a:br>
            <a:endParaRPr lang="uk-UA" sz="40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46771" y="3679901"/>
            <a:ext cx="10707029" cy="2497061"/>
          </a:xfrm>
        </p:spPr>
        <p:txBody>
          <a:bodyPr/>
          <a:lstStyle/>
          <a:p>
            <a:pPr marL="0" indent="0">
              <a:buNone/>
            </a:pPr>
            <a:r>
              <a:rPr lang="uk-UA" i="1" dirty="0" smtClean="0"/>
              <a:t>                                                   Автор</a:t>
            </a:r>
          </a:p>
          <a:p>
            <a:pPr marL="0" indent="0">
              <a:buNone/>
            </a:pPr>
            <a:r>
              <a:rPr lang="uk-UA" i="1" dirty="0" err="1" smtClean="0"/>
              <a:t>Декало</a:t>
            </a:r>
            <a:r>
              <a:rPr lang="uk-UA" i="1" dirty="0" smtClean="0"/>
              <a:t> Людмила Олександрівна </a:t>
            </a:r>
          </a:p>
          <a:p>
            <a:pPr marL="0" indent="0">
              <a:buNone/>
            </a:pPr>
            <a:r>
              <a:rPr lang="uk-UA" i="1" dirty="0" smtClean="0"/>
              <a:t>учитель початкових класів</a:t>
            </a:r>
          </a:p>
          <a:p>
            <a:pPr marL="0" indent="0">
              <a:buNone/>
            </a:pPr>
            <a:r>
              <a:rPr lang="uk-UA" i="1" dirty="0" smtClean="0"/>
              <a:t>Київської гімназії № 287 Святошинського району </a:t>
            </a:r>
            <a:r>
              <a:rPr lang="uk-UA" i="1" dirty="0" err="1" smtClean="0"/>
              <a:t>м.Києва</a:t>
            </a:r>
            <a:r>
              <a:rPr lang="uk-UA" i="1" dirty="0" smtClean="0"/>
              <a:t>.</a:t>
            </a:r>
            <a:endParaRPr lang="uk-UA" i="1" dirty="0"/>
          </a:p>
        </p:txBody>
      </p:sp>
    </p:spTree>
    <p:extLst>
      <p:ext uri="{BB962C8B-B14F-4D97-AF65-F5344CB8AC3E}">
        <p14:creationId xmlns:p14="http://schemas.microsoft.com/office/powerpoint/2010/main" val="23604426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2889" y="75319"/>
            <a:ext cx="5915378" cy="594431"/>
          </a:xfrm>
        </p:spPr>
        <p:txBody>
          <a:bodyPr>
            <a:normAutofit fontScale="90000"/>
          </a:bodyPr>
          <a:lstStyle/>
          <a:p>
            <a:r>
              <a:rPr lang="uk-UA" sz="2700" b="1" dirty="0" smtClean="0"/>
              <a:t>   (ст.42, 43)    </a:t>
            </a:r>
            <a:r>
              <a:rPr lang="uk-UA" b="1" dirty="0" smtClean="0"/>
              <a:t>Завдання 6   </a:t>
            </a:r>
            <a:endParaRPr lang="uk-UA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564445"/>
            <a:ext cx="11240911" cy="5898444"/>
          </a:xfrm>
        </p:spPr>
        <p:txBody>
          <a:bodyPr/>
          <a:lstStyle/>
          <a:p>
            <a:pPr marL="0" indent="0">
              <a:buNone/>
            </a:pPr>
            <a:r>
              <a:rPr lang="uk-UA" b="1" i="1" dirty="0" smtClean="0"/>
              <a:t>    - Яке основне призначення квітки? </a:t>
            </a:r>
          </a:p>
          <a:p>
            <a:pPr marL="0" indent="0">
              <a:buNone/>
            </a:pPr>
            <a:r>
              <a:rPr lang="uk-UA" b="1" i="1" dirty="0"/>
              <a:t> </a:t>
            </a:r>
            <a:r>
              <a:rPr lang="uk-UA" b="1" i="1" dirty="0" smtClean="0"/>
              <a:t>  -  Яка необхідна умова для розвитку плода?     </a:t>
            </a:r>
          </a:p>
          <a:p>
            <a:pPr marL="0" indent="0">
              <a:buNone/>
            </a:pPr>
            <a:r>
              <a:rPr lang="uk-UA" b="1" i="1" dirty="0"/>
              <a:t> </a:t>
            </a:r>
            <a:r>
              <a:rPr lang="uk-UA" b="1" i="1" dirty="0" smtClean="0"/>
              <a:t> </a:t>
            </a:r>
            <a:endParaRPr lang="uk-UA" b="1" i="1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13778" y="3087511"/>
            <a:ext cx="6276621" cy="3770489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889" y="1913468"/>
            <a:ext cx="5802489" cy="4944532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86134" y="-118533"/>
            <a:ext cx="4504265" cy="32060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599359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57188"/>
            <a:ext cx="10515600" cy="1325563"/>
          </a:xfrm>
        </p:spPr>
        <p:txBody>
          <a:bodyPr>
            <a:normAutofit/>
          </a:bodyPr>
          <a:lstStyle/>
          <a:p>
            <a:r>
              <a:rPr lang="uk-UA" sz="4800" b="1" dirty="0" smtClean="0"/>
              <a:t>Рефлексія</a:t>
            </a:r>
            <a:endParaRPr lang="uk-UA" sz="48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2663" y="1382751"/>
            <a:ext cx="11231137" cy="4794212"/>
          </a:xfrm>
        </p:spPr>
        <p:txBody>
          <a:bodyPr>
            <a:normAutofit/>
          </a:bodyPr>
          <a:lstStyle/>
          <a:p>
            <a:r>
              <a:rPr lang="uk-UA" sz="4400" b="1" i="1" dirty="0" smtClean="0">
                <a:solidFill>
                  <a:srgbClr val="002060"/>
                </a:solidFill>
              </a:rPr>
              <a:t>Яка найголовніша особливість квітів?</a:t>
            </a:r>
          </a:p>
          <a:p>
            <a:r>
              <a:rPr lang="uk-UA" sz="4400" b="1" i="1" dirty="0">
                <a:solidFill>
                  <a:srgbClr val="002060"/>
                </a:solidFill>
              </a:rPr>
              <a:t>З чого складається квітка</a:t>
            </a:r>
            <a:r>
              <a:rPr lang="uk-UA" sz="4400" b="1" i="1" dirty="0" smtClean="0">
                <a:solidFill>
                  <a:srgbClr val="002060"/>
                </a:solidFill>
              </a:rPr>
              <a:t>?</a:t>
            </a:r>
          </a:p>
          <a:p>
            <a:r>
              <a:rPr lang="uk-UA" sz="4400" b="1" i="1" dirty="0" smtClean="0">
                <a:solidFill>
                  <a:srgbClr val="002060"/>
                </a:solidFill>
              </a:rPr>
              <a:t>Як розміщуються квіти на стеблі?</a:t>
            </a:r>
          </a:p>
          <a:p>
            <a:r>
              <a:rPr lang="uk-UA" sz="4400" b="1" i="1" dirty="0" smtClean="0">
                <a:solidFill>
                  <a:srgbClr val="002060"/>
                </a:solidFill>
              </a:rPr>
              <a:t>Яка головна умова для розвитку плода?</a:t>
            </a:r>
          </a:p>
          <a:p>
            <a:r>
              <a:rPr lang="uk-UA" sz="4400" b="1" i="1" dirty="0" smtClean="0">
                <a:solidFill>
                  <a:srgbClr val="002060"/>
                </a:solidFill>
              </a:rPr>
              <a:t>Що  розповідають  бджілки  про запилення квітки ?</a:t>
            </a:r>
            <a:endParaRPr lang="uk-UA" sz="4400" b="1" i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59602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3317" y="892097"/>
            <a:ext cx="10740483" cy="1460810"/>
          </a:xfrm>
        </p:spPr>
        <p:txBody>
          <a:bodyPr>
            <a:normAutofit fontScale="90000"/>
          </a:bodyPr>
          <a:lstStyle/>
          <a:p>
            <a:r>
              <a:rPr lang="uk-UA" sz="6000" b="1" dirty="0" smtClean="0"/>
              <a:t>Тема 7</a:t>
            </a:r>
            <a:br>
              <a:rPr lang="uk-UA" sz="6000" b="1" dirty="0" smtClean="0"/>
            </a:br>
            <a:r>
              <a:rPr lang="uk-UA" sz="6000" b="1" dirty="0" smtClean="0"/>
              <a:t> </a:t>
            </a:r>
            <a:r>
              <a:rPr lang="uk-UA" sz="6000" b="1" dirty="0" smtClean="0">
                <a:solidFill>
                  <a:srgbClr val="00B0F0"/>
                </a:solidFill>
              </a:rPr>
              <a:t>«</a:t>
            </a:r>
            <a:r>
              <a:rPr lang="uk-UA" sz="6000" b="1" dirty="0" smtClean="0"/>
              <a:t> </a:t>
            </a:r>
            <a:r>
              <a:rPr lang="uk-UA" sz="6000" i="1" u="sng" dirty="0" smtClean="0">
                <a:solidFill>
                  <a:srgbClr val="00B0F0"/>
                </a:solidFill>
              </a:rPr>
              <a:t>Квіти</a:t>
            </a:r>
            <a:r>
              <a:rPr lang="uk-UA" sz="6000" i="1" u="sng" dirty="0">
                <a:solidFill>
                  <a:srgbClr val="00B0F0"/>
                </a:solidFill>
              </a:rPr>
              <a:t>, плоди  та  </a:t>
            </a:r>
            <a:r>
              <a:rPr lang="uk-UA" sz="6000" i="1" u="sng" dirty="0" smtClean="0">
                <a:solidFill>
                  <a:srgbClr val="00B0F0"/>
                </a:solidFill>
              </a:rPr>
              <a:t>насіння»</a:t>
            </a:r>
            <a:r>
              <a:rPr lang="uk-UA" sz="6000" i="1" u="sng" dirty="0">
                <a:solidFill>
                  <a:srgbClr val="00B0F0"/>
                </a:solidFill>
              </a:rPr>
              <a:t/>
            </a:r>
            <a:br>
              <a:rPr lang="uk-UA" sz="6000" i="1" u="sng" dirty="0">
                <a:solidFill>
                  <a:srgbClr val="00B0F0"/>
                </a:solidFill>
              </a:rPr>
            </a:br>
            <a:endParaRPr lang="uk-UA" sz="6000" b="1" i="1" u="sng" dirty="0">
              <a:solidFill>
                <a:srgbClr val="00B0F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67268" y="1929161"/>
            <a:ext cx="11864898" cy="4739268"/>
          </a:xfrm>
        </p:spPr>
        <p:txBody>
          <a:bodyPr/>
          <a:lstStyle/>
          <a:p>
            <a:pPr marL="0" indent="0">
              <a:buNone/>
            </a:pPr>
            <a:endParaRPr lang="uk-UA" b="1" dirty="0" smtClean="0"/>
          </a:p>
          <a:p>
            <a:pPr marL="0" indent="0">
              <a:buNone/>
            </a:pPr>
            <a:endParaRPr lang="uk-UA" b="1" dirty="0"/>
          </a:p>
          <a:p>
            <a:pPr marL="0" indent="0">
              <a:buNone/>
            </a:pPr>
            <a:r>
              <a:rPr lang="uk-UA" b="1" dirty="0" smtClean="0"/>
              <a:t>Мета. </a:t>
            </a:r>
          </a:p>
          <a:p>
            <a:pPr marL="0" indent="0">
              <a:buNone/>
            </a:pPr>
            <a:r>
              <a:rPr lang="uk-UA" i="1" dirty="0" smtClean="0"/>
              <a:t>        Познайомити учнів з основною функцією квітки; з циклом її розвитку; будовою квітки, з основною умовою появи плода – запилення.</a:t>
            </a:r>
          </a:p>
          <a:p>
            <a:pPr marL="0" indent="0">
              <a:buNone/>
            </a:pPr>
            <a:r>
              <a:rPr lang="uk-UA" i="1" dirty="0"/>
              <a:t> </a:t>
            </a:r>
            <a:r>
              <a:rPr lang="uk-UA" i="1" dirty="0" smtClean="0"/>
              <a:t>       Розвивати спостережливість, уміння аналізувати; формувати уміння виділяти головне, порівнювати і описувати у логічній послідовності, розвивати мовлення, увагу.      </a:t>
            </a:r>
          </a:p>
          <a:p>
            <a:pPr marL="0" indent="0">
              <a:buNone/>
            </a:pPr>
            <a:r>
              <a:rPr lang="uk-UA" i="1" dirty="0" smtClean="0"/>
              <a:t>        Виховувати любов до природи, бережливе ставлення до неї.</a:t>
            </a:r>
          </a:p>
          <a:p>
            <a:pPr marL="0" indent="0">
              <a:buNone/>
            </a:pPr>
            <a:endParaRPr lang="uk-UA" i="1" dirty="0"/>
          </a:p>
        </p:txBody>
      </p:sp>
    </p:spTree>
    <p:extLst>
      <p:ext uri="{BB962C8B-B14F-4D97-AF65-F5344CB8AC3E}">
        <p14:creationId xmlns:p14="http://schemas.microsoft.com/office/powerpoint/2010/main" val="24257500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46607" y="3702756"/>
            <a:ext cx="5895975" cy="315524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219200"/>
          </a:xfrm>
        </p:spPr>
        <p:txBody>
          <a:bodyPr>
            <a:normAutofit/>
          </a:bodyPr>
          <a:lstStyle/>
          <a:p>
            <a:r>
              <a:rPr lang="uk-UA" sz="3200" dirty="0" smtClean="0"/>
              <a:t>                                       </a:t>
            </a:r>
            <a:r>
              <a:rPr lang="uk-UA" sz="4000" b="1" dirty="0" smtClean="0"/>
              <a:t>Хід уроку</a:t>
            </a:r>
            <a:br>
              <a:rPr lang="uk-UA" sz="4000" b="1" dirty="0" smtClean="0"/>
            </a:br>
            <a:r>
              <a:rPr lang="uk-UA" sz="3200" dirty="0" smtClean="0"/>
              <a:t>І.  </a:t>
            </a:r>
            <a:r>
              <a:rPr lang="uk-UA" sz="3200" b="1" dirty="0" smtClean="0"/>
              <a:t>Актуалізація опорних знань</a:t>
            </a:r>
            <a:endParaRPr lang="uk-UA" sz="32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219200"/>
            <a:ext cx="11564162" cy="5550983"/>
          </a:xfrm>
        </p:spPr>
        <p:txBody>
          <a:bodyPr/>
          <a:lstStyle/>
          <a:p>
            <a:pPr marL="0" indent="0">
              <a:buNone/>
            </a:pPr>
            <a:r>
              <a:rPr lang="uk-UA" dirty="0" smtClean="0"/>
              <a:t>       Бесіда за питаннями.</a:t>
            </a:r>
          </a:p>
          <a:p>
            <a:pPr marL="0" indent="0">
              <a:buNone/>
            </a:pPr>
            <a:r>
              <a:rPr lang="uk-UA" dirty="0" smtClean="0"/>
              <a:t>- Які зміни відбуваються у рослин з приходом весни?</a:t>
            </a:r>
          </a:p>
          <a:p>
            <a:pPr>
              <a:buFontTx/>
              <a:buChar char="-"/>
            </a:pPr>
            <a:r>
              <a:rPr lang="uk-UA" dirty="0" smtClean="0"/>
              <a:t>Так. Білі мухи, наче сніг, злітають з кущів, дерев і вкривають землю пухнастою ковдрою. Роздивившись ближче білого </a:t>
            </a:r>
            <a:r>
              <a:rPr lang="uk-UA" dirty="0" err="1" smtClean="0"/>
              <a:t>пухнастика</a:t>
            </a:r>
            <a:r>
              <a:rPr lang="uk-UA" dirty="0"/>
              <a:t> </a:t>
            </a:r>
            <a:r>
              <a:rPr lang="uk-UA" dirty="0" smtClean="0"/>
              <a:t>через лупу, ми добре побачимо, що це – насіння, загорнуте в білу хусточку.</a:t>
            </a:r>
          </a:p>
          <a:p>
            <a:pPr>
              <a:buFontTx/>
              <a:buChar char="-"/>
            </a:pPr>
            <a:r>
              <a:rPr lang="uk-UA" dirty="0" smtClean="0"/>
              <a:t>Хто вже здогадався, яка тема сьогоднішнього уроку?</a:t>
            </a:r>
          </a:p>
          <a:p>
            <a:pPr>
              <a:buFontTx/>
              <a:buChar char="-"/>
            </a:pPr>
            <a:r>
              <a:rPr lang="uk-UA" dirty="0" smtClean="0"/>
              <a:t>Які рослини будуть з таких насінин?</a:t>
            </a:r>
          </a:p>
          <a:p>
            <a:pPr>
              <a:buFontTx/>
              <a:buChar char="-"/>
            </a:pPr>
            <a:r>
              <a:rPr lang="uk-UA" dirty="0" smtClean="0"/>
              <a:t>А тепер поговоримо про насіння,</a:t>
            </a:r>
          </a:p>
          <a:p>
            <a:pPr marL="0" indent="0">
              <a:buNone/>
            </a:pPr>
            <a:r>
              <a:rPr lang="uk-UA" dirty="0"/>
              <a:t>к</a:t>
            </a:r>
            <a:r>
              <a:rPr lang="uk-UA" dirty="0" smtClean="0"/>
              <a:t>вітку, плід  детальніше</a:t>
            </a: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39496706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7446" y="790222"/>
            <a:ext cx="11197683" cy="1542016"/>
          </a:xfrm>
        </p:spPr>
        <p:txBody>
          <a:bodyPr>
            <a:normAutofit/>
          </a:bodyPr>
          <a:lstStyle/>
          <a:p>
            <a:r>
              <a:rPr lang="uk-UA" sz="3200" b="1" dirty="0" smtClean="0"/>
              <a:t>Завдання 1.    Найголовніша особливість квітів у тому, </a:t>
            </a:r>
            <a:br>
              <a:rPr lang="uk-UA" sz="3200" b="1" dirty="0" smtClean="0"/>
            </a:br>
            <a:r>
              <a:rPr lang="uk-UA" sz="3200" b="1" dirty="0" smtClean="0"/>
              <a:t>                          що в них зароджується нове життя:</a:t>
            </a:r>
            <a:br>
              <a:rPr lang="uk-UA" sz="3200" b="1" dirty="0" smtClean="0"/>
            </a:br>
            <a:r>
              <a:rPr lang="uk-UA" sz="3200" dirty="0" smtClean="0">
                <a:solidFill>
                  <a:srgbClr val="FF0000"/>
                </a:solidFill>
              </a:rPr>
              <a:t>квітка   </a:t>
            </a:r>
            <a:r>
              <a:rPr lang="uk-UA" sz="3200" dirty="0" smtClean="0"/>
              <a:t>       </a:t>
            </a:r>
            <a:r>
              <a:rPr lang="uk-UA" sz="3200" dirty="0" smtClean="0">
                <a:solidFill>
                  <a:srgbClr val="FF0000"/>
                </a:solidFill>
              </a:rPr>
              <a:t>плід</a:t>
            </a:r>
            <a:r>
              <a:rPr lang="uk-UA" sz="3200" dirty="0" smtClean="0"/>
              <a:t>          </a:t>
            </a:r>
            <a:r>
              <a:rPr lang="uk-UA" sz="3200" dirty="0" smtClean="0">
                <a:solidFill>
                  <a:srgbClr val="FF0000"/>
                </a:solidFill>
              </a:rPr>
              <a:t>насіння</a:t>
            </a:r>
            <a:r>
              <a:rPr lang="uk-UA" sz="3200" dirty="0" smtClean="0"/>
              <a:t>          </a:t>
            </a:r>
            <a:r>
              <a:rPr lang="uk-UA" sz="3200" dirty="0" smtClean="0">
                <a:solidFill>
                  <a:srgbClr val="FF0000"/>
                </a:solidFill>
              </a:rPr>
              <a:t>нове життя</a:t>
            </a:r>
            <a:endParaRPr lang="uk-UA" sz="3200" dirty="0">
              <a:solidFill>
                <a:srgbClr val="FF0000"/>
              </a:solidFill>
            </a:endParaRPr>
          </a:p>
        </p:txBody>
      </p:sp>
      <p:sp>
        <p:nvSpPr>
          <p:cNvPr id="4" name="Стрелка вправо 3"/>
          <p:cNvSpPr/>
          <p:nvPr/>
        </p:nvSpPr>
        <p:spPr>
          <a:xfrm>
            <a:off x="1303640" y="1905645"/>
            <a:ext cx="769433" cy="20651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5" name="Стрелка вправо 4"/>
          <p:cNvSpPr/>
          <p:nvPr/>
        </p:nvSpPr>
        <p:spPr>
          <a:xfrm>
            <a:off x="3009026" y="1905645"/>
            <a:ext cx="799171" cy="22688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6" name="Стрелка вправо 5"/>
          <p:cNvSpPr/>
          <p:nvPr/>
        </p:nvSpPr>
        <p:spPr>
          <a:xfrm>
            <a:off x="5182465" y="1924717"/>
            <a:ext cx="669073" cy="20781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14440" y="2388692"/>
            <a:ext cx="4683511" cy="4431926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120" y="2369620"/>
            <a:ext cx="3945906" cy="4451000"/>
          </a:xfrm>
          <a:prstGeom prst="rect">
            <a:avLst/>
          </a:prstGeom>
        </p:spPr>
      </p:pic>
      <p:pic>
        <p:nvPicPr>
          <p:cNvPr id="9" name="Объект 8"/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97951" y="2369620"/>
            <a:ext cx="3573071" cy="4488380"/>
          </a:xfrm>
        </p:spPr>
      </p:pic>
      <p:sp>
        <p:nvSpPr>
          <p:cNvPr id="3" name="TextBox 2"/>
          <p:cNvSpPr txBox="1"/>
          <p:nvPr/>
        </p:nvSpPr>
        <p:spPr>
          <a:xfrm>
            <a:off x="642425" y="20779"/>
            <a:ext cx="680720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4400" b="1" dirty="0" smtClean="0"/>
              <a:t>І.</a:t>
            </a:r>
            <a:r>
              <a:rPr lang="uk-UA" dirty="0" smtClean="0"/>
              <a:t>    </a:t>
            </a:r>
            <a:r>
              <a:rPr lang="uk-UA" sz="3200" b="1" dirty="0" smtClean="0"/>
              <a:t>Відкриття нових знань   (ст.39)</a:t>
            </a:r>
            <a:endParaRPr lang="uk-UA" sz="3200" b="1" dirty="0"/>
          </a:p>
        </p:txBody>
      </p:sp>
    </p:spTree>
    <p:extLst>
      <p:ext uri="{BB962C8B-B14F-4D97-AF65-F5344CB8AC3E}">
        <p14:creationId xmlns:p14="http://schemas.microsoft.com/office/powerpoint/2010/main" val="23926930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54751" y="0"/>
            <a:ext cx="5609063" cy="7075033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 rot="10800000" flipV="1">
            <a:off x="530577" y="598311"/>
            <a:ext cx="4346222" cy="869245"/>
          </a:xfrm>
        </p:spPr>
        <p:txBody>
          <a:bodyPr>
            <a:noAutofit/>
          </a:bodyPr>
          <a:lstStyle/>
          <a:p>
            <a:r>
              <a:rPr lang="uk-UA" sz="6600" b="1" dirty="0" smtClean="0">
                <a:solidFill>
                  <a:srgbClr val="00B0F0"/>
                </a:solidFill>
              </a:rPr>
              <a:t>Рослини,</a:t>
            </a:r>
            <a:endParaRPr lang="uk-UA" sz="6600" b="1" dirty="0">
              <a:solidFill>
                <a:srgbClr val="00B0F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41376" y="1320801"/>
            <a:ext cx="5348224" cy="4504266"/>
          </a:xfrm>
        </p:spPr>
        <p:txBody>
          <a:bodyPr>
            <a:normAutofit fontScale="92500" lnSpcReduction="10000"/>
          </a:bodyPr>
          <a:lstStyle/>
          <a:p>
            <a:r>
              <a:rPr lang="uk-UA" sz="7200" dirty="0" smtClean="0">
                <a:solidFill>
                  <a:srgbClr val="FF0000"/>
                </a:solidFill>
              </a:rPr>
              <a:t> </a:t>
            </a:r>
            <a:r>
              <a:rPr lang="uk-UA" sz="4800" dirty="0" smtClean="0">
                <a:solidFill>
                  <a:srgbClr val="FF0000"/>
                </a:solidFill>
              </a:rPr>
              <a:t>які хоч раз у житті цвітуть, називаються квітковими</a:t>
            </a:r>
            <a:r>
              <a:rPr lang="uk-UA" sz="4000" dirty="0" smtClean="0">
                <a:solidFill>
                  <a:schemeClr val="accent6">
                    <a:lumMod val="50000"/>
                  </a:schemeClr>
                </a:solidFill>
              </a:rPr>
              <a:t>.  </a:t>
            </a:r>
          </a:p>
          <a:p>
            <a:endParaRPr lang="uk-UA" sz="4000" dirty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uk-UA" sz="3200" dirty="0" smtClean="0"/>
              <a:t>(ст.40, 41)    Завдання 2,3.</a:t>
            </a:r>
            <a:endParaRPr lang="uk-UA" sz="3200" dirty="0"/>
          </a:p>
          <a:p>
            <a:r>
              <a:rPr lang="uk-UA" sz="4000" dirty="0" smtClean="0">
                <a:solidFill>
                  <a:schemeClr val="accent6">
                    <a:lumMod val="50000"/>
                  </a:schemeClr>
                </a:solidFill>
              </a:rPr>
              <a:t>Знайди на малюнку основні частини квітки</a:t>
            </a:r>
            <a:endParaRPr lang="uk-UA" sz="4000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45094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338304" cy="6857999"/>
          </a:xfrm>
        </p:spPr>
      </p:pic>
      <p:sp>
        <p:nvSpPr>
          <p:cNvPr id="3" name="Прямоугольник 2"/>
          <p:cNvSpPr/>
          <p:nvPr/>
        </p:nvSpPr>
        <p:spPr>
          <a:xfrm>
            <a:off x="8195733" y="0"/>
            <a:ext cx="3872089" cy="685799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5" name="TextBox 4"/>
          <p:cNvSpPr txBox="1"/>
          <p:nvPr/>
        </p:nvSpPr>
        <p:spPr>
          <a:xfrm>
            <a:off x="8155996" y="134292"/>
            <a:ext cx="193627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b="1" u="sng" dirty="0" smtClean="0">
                <a:latin typeface="Arial Black" panose="020B0A04020102020204" pitchFamily="34" charset="0"/>
                <a:cs typeface="Aharoni" panose="02010803020104030203" pitchFamily="2" charset="-79"/>
              </a:rPr>
              <a:t>Тичинки</a:t>
            </a:r>
            <a:endParaRPr lang="uk-UA" sz="2400" b="1" u="sng" dirty="0">
              <a:latin typeface="Arial Black" panose="020B0A04020102020204" pitchFamily="34" charset="0"/>
              <a:cs typeface="Aharoni" panose="02010803020104030203" pitchFamily="2" charset="-79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154585" y="730249"/>
            <a:ext cx="369146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b="1" u="sng" dirty="0" smtClean="0">
                <a:latin typeface="Arial Black" panose="020B0A04020102020204" pitchFamily="34" charset="0"/>
              </a:rPr>
              <a:t>Пелюстка віночка</a:t>
            </a:r>
            <a:endParaRPr lang="uk-UA" sz="2400" b="1" u="sng" dirty="0">
              <a:latin typeface="Arial Black" panose="020B0A04020102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195733" y="1709242"/>
            <a:ext cx="254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b="1" u="sng" dirty="0" smtClean="0">
                <a:latin typeface="Arial Black" panose="020B0A04020102020204" pitchFamily="34" charset="0"/>
              </a:rPr>
              <a:t>Приймочка</a:t>
            </a:r>
            <a:endParaRPr lang="uk-UA" sz="2400" b="1" u="sng" dirty="0">
              <a:latin typeface="Arial Black" panose="020B0A04020102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154585" y="2390399"/>
            <a:ext cx="24231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b="1" u="sng" dirty="0" smtClean="0">
                <a:latin typeface="Arial Black" panose="020B0A04020102020204" pitchFamily="34" charset="0"/>
              </a:rPr>
              <a:t>Маточка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8154585" y="3001158"/>
            <a:ext cx="179889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2400" b="1" u="sng" dirty="0" smtClean="0">
                <a:latin typeface="Arial Black" panose="020B0A04020102020204" pitchFamily="34" charset="0"/>
              </a:rPr>
              <a:t>Стовпчик</a:t>
            </a:r>
            <a:endParaRPr lang="uk-UA" sz="2400" b="1" u="sng" dirty="0">
              <a:latin typeface="Arial Black" panose="020B0A0402010202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154585" y="3637662"/>
            <a:ext cx="26867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b="1" u="sng" dirty="0" smtClean="0">
                <a:latin typeface="Arial Black" panose="020B0A04020102020204" pitchFamily="34" charset="0"/>
              </a:rPr>
              <a:t>Чашолисток</a:t>
            </a:r>
            <a:endParaRPr lang="uk-UA" sz="2400" b="1" u="sng" dirty="0">
              <a:latin typeface="Arial Black" panose="020B0A04020102020204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8156223" y="4881259"/>
            <a:ext cx="19360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u="sng" dirty="0" smtClean="0">
                <a:latin typeface="Arial Black" panose="020B0A04020102020204" pitchFamily="34" charset="0"/>
              </a:rPr>
              <a:t>Зав’язь</a:t>
            </a:r>
            <a:endParaRPr lang="uk-UA" sz="2400" u="sng" dirty="0">
              <a:latin typeface="Arial Black" panose="020B0A040201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154585" y="5566082"/>
            <a:ext cx="254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b="1" u="sng" dirty="0" smtClean="0">
                <a:latin typeface="Arial Black" panose="020B0A04020102020204" pitchFamily="34" charset="0"/>
              </a:rPr>
              <a:t>Квітколоже</a:t>
            </a:r>
            <a:endParaRPr lang="uk-UA" sz="2400" b="1" u="sng" dirty="0">
              <a:latin typeface="Arial Black" panose="020B0A0402010202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8154585" y="6046301"/>
            <a:ext cx="286737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b="1" u="sng" dirty="0" smtClean="0">
                <a:latin typeface="Arial Black" panose="020B0A04020102020204" pitchFamily="34" charset="0"/>
              </a:rPr>
              <a:t>Квітконіжка</a:t>
            </a:r>
            <a:endParaRPr lang="uk-UA" sz="2400" b="1" u="sng" dirty="0">
              <a:latin typeface="Arial Black" panose="020B0A04020102020204" pitchFamily="34" charset="0"/>
            </a:endParaRPr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3623733" y="1940074"/>
            <a:ext cx="442524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158044" y="6277133"/>
            <a:ext cx="653626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3200" b="1" dirty="0" smtClean="0"/>
              <a:t>(ст.41) Завдання 4.   Будова квітки </a:t>
            </a:r>
            <a:endParaRPr lang="uk-UA" sz="3200" b="1" dirty="0"/>
          </a:p>
        </p:txBody>
      </p:sp>
    </p:spTree>
    <p:extLst>
      <p:ext uri="{BB962C8B-B14F-4D97-AF65-F5344CB8AC3E}">
        <p14:creationId xmlns:p14="http://schemas.microsoft.com/office/powerpoint/2010/main" val="67493935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9022" y="90311"/>
            <a:ext cx="11274778" cy="778933"/>
          </a:xfrm>
        </p:spPr>
        <p:txBody>
          <a:bodyPr/>
          <a:lstStyle/>
          <a:p>
            <a:r>
              <a:rPr lang="uk-UA" b="1" dirty="0" smtClean="0"/>
              <a:t>(</a:t>
            </a:r>
            <a:r>
              <a:rPr lang="uk-UA" sz="3600" b="1" dirty="0" smtClean="0"/>
              <a:t>ст</a:t>
            </a:r>
            <a:r>
              <a:rPr lang="uk-UA" sz="3200" b="1" dirty="0" smtClean="0"/>
              <a:t>.41)   </a:t>
            </a:r>
            <a:r>
              <a:rPr lang="uk-UA" b="1" dirty="0" smtClean="0"/>
              <a:t>Завдання  5(а)</a:t>
            </a:r>
            <a:endParaRPr lang="uk-UA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9022" y="869244"/>
            <a:ext cx="5757334" cy="5307719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uk-UA" sz="3200" b="1" dirty="0" smtClean="0"/>
              <a:t>   </a:t>
            </a:r>
            <a:r>
              <a:rPr lang="uk-UA" sz="3200" b="1" dirty="0" err="1" smtClean="0"/>
              <a:t>Розгліньте</a:t>
            </a:r>
            <a:r>
              <a:rPr lang="uk-UA" sz="3200" b="1" dirty="0" smtClean="0"/>
              <a:t> квітку.</a:t>
            </a:r>
          </a:p>
          <a:p>
            <a:pPr>
              <a:buFontTx/>
              <a:buChar char="-"/>
            </a:pPr>
            <a:r>
              <a:rPr lang="uk-UA" sz="3200" b="1" dirty="0" smtClean="0"/>
              <a:t>На чому розташована квітка?</a:t>
            </a:r>
          </a:p>
          <a:p>
            <a:pPr>
              <a:buFontTx/>
              <a:buChar char="-"/>
            </a:pPr>
            <a:r>
              <a:rPr lang="uk-UA" sz="3200" b="1" dirty="0" smtClean="0"/>
              <a:t>Скільки квіток на стеблі?</a:t>
            </a:r>
          </a:p>
          <a:p>
            <a:pPr marL="0" indent="0">
              <a:buNone/>
            </a:pPr>
            <a:r>
              <a:rPr lang="uk-UA" sz="3200" b="1" dirty="0" smtClean="0"/>
              <a:t>-  Чи всі рослини мають квіти, котрі розташовані на стеблі поодинці? </a:t>
            </a:r>
          </a:p>
          <a:p>
            <a:pPr marL="0" indent="0">
              <a:buNone/>
            </a:pPr>
            <a:endParaRPr lang="uk-UA" sz="3200" b="1" dirty="0"/>
          </a:p>
          <a:p>
            <a:pPr marL="0" indent="0">
              <a:buNone/>
            </a:pPr>
            <a:endParaRPr lang="uk-UA" sz="3200" b="1" dirty="0" smtClean="0"/>
          </a:p>
          <a:p>
            <a:pPr marL="0" indent="0">
              <a:buNone/>
            </a:pPr>
            <a:r>
              <a:rPr lang="uk-UA" sz="3200" b="1" dirty="0"/>
              <a:t> </a:t>
            </a:r>
            <a:r>
              <a:rPr lang="uk-UA" sz="3200" b="1" dirty="0" smtClean="0"/>
              <a:t>        Квіти розташовуються </a:t>
            </a:r>
            <a:r>
              <a:rPr lang="uk-UA" sz="3200" b="1" dirty="0" smtClean="0">
                <a:solidFill>
                  <a:srgbClr val="0070C0"/>
                </a:solidFill>
              </a:rPr>
              <a:t>поодинці</a:t>
            </a:r>
            <a:r>
              <a:rPr lang="uk-UA" sz="3200" b="1" dirty="0" smtClean="0"/>
              <a:t> в </a:t>
            </a:r>
            <a:r>
              <a:rPr lang="uk-UA" sz="3200" b="1" dirty="0" err="1" smtClean="0"/>
              <a:t>мака</a:t>
            </a:r>
            <a:r>
              <a:rPr lang="uk-UA" sz="3200" b="1" dirty="0" smtClean="0"/>
              <a:t>, . . .    (продовжуй ряд)</a:t>
            </a:r>
            <a:endParaRPr lang="uk-UA" sz="3200" b="1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49022" y="191910"/>
            <a:ext cx="604297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437381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12890"/>
            <a:ext cx="5305778" cy="869244"/>
          </a:xfrm>
        </p:spPr>
        <p:txBody>
          <a:bodyPr>
            <a:normAutofit/>
          </a:bodyPr>
          <a:lstStyle/>
          <a:p>
            <a:r>
              <a:rPr lang="uk-UA" b="1" dirty="0" smtClean="0"/>
              <a:t>  </a:t>
            </a:r>
            <a:r>
              <a:rPr lang="uk-UA" sz="3200" b="1" dirty="0" smtClean="0"/>
              <a:t>(ст.42)   </a:t>
            </a:r>
            <a:r>
              <a:rPr lang="uk-UA" b="1" dirty="0" smtClean="0"/>
              <a:t>Завдання  5(б)</a:t>
            </a:r>
            <a:endParaRPr lang="uk-UA" b="1" dirty="0"/>
          </a:p>
        </p:txBody>
      </p:sp>
      <p:sp>
        <p:nvSpPr>
          <p:cNvPr id="12" name="Объект 11"/>
          <p:cNvSpPr>
            <a:spLocks noGrp="1"/>
          </p:cNvSpPr>
          <p:nvPr>
            <p:ph idx="1"/>
          </p:nvPr>
        </p:nvSpPr>
        <p:spPr>
          <a:xfrm>
            <a:off x="100488" y="1080558"/>
            <a:ext cx="5532667" cy="5777441"/>
          </a:xfrm>
        </p:spPr>
        <p:txBody>
          <a:bodyPr/>
          <a:lstStyle/>
          <a:p>
            <a:pPr marL="0" indent="0">
              <a:buNone/>
            </a:pPr>
            <a:r>
              <a:rPr lang="uk-UA" dirty="0" smtClean="0"/>
              <a:t> </a:t>
            </a:r>
            <a:r>
              <a:rPr lang="uk-UA" sz="3200" b="1" dirty="0" smtClean="0"/>
              <a:t>-  Розгляньте цю квітку.</a:t>
            </a:r>
          </a:p>
          <a:p>
            <a:pPr marL="0" indent="0">
              <a:buNone/>
            </a:pPr>
            <a:r>
              <a:rPr lang="uk-UA" sz="3200" b="1" dirty="0" smtClean="0"/>
              <a:t> -  Скільки квіток на стеблі цієї квітки?</a:t>
            </a:r>
          </a:p>
          <a:p>
            <a:pPr marL="0" indent="0">
              <a:buNone/>
            </a:pPr>
            <a:r>
              <a:rPr lang="uk-UA" sz="3200" b="1" dirty="0"/>
              <a:t> </a:t>
            </a:r>
            <a:r>
              <a:rPr lang="uk-UA" sz="3200" b="1" dirty="0" smtClean="0"/>
              <a:t>- Таке зібрання квіток називається </a:t>
            </a:r>
            <a:r>
              <a:rPr lang="uk-UA" sz="3200" b="1" dirty="0" smtClean="0">
                <a:solidFill>
                  <a:srgbClr val="0070C0"/>
                </a:solidFill>
              </a:rPr>
              <a:t>суцвіття. </a:t>
            </a:r>
          </a:p>
          <a:p>
            <a:pPr marL="0" indent="0">
              <a:buNone/>
            </a:pPr>
            <a:r>
              <a:rPr lang="uk-UA" sz="3200" b="1" dirty="0">
                <a:solidFill>
                  <a:srgbClr val="0070C0"/>
                </a:solidFill>
              </a:rPr>
              <a:t> </a:t>
            </a:r>
            <a:r>
              <a:rPr lang="uk-UA" sz="3200" b="1" dirty="0" smtClean="0">
                <a:solidFill>
                  <a:srgbClr val="0070C0"/>
                </a:solidFill>
              </a:rPr>
              <a:t> </a:t>
            </a:r>
          </a:p>
          <a:p>
            <a:pPr marL="0" indent="0">
              <a:buNone/>
            </a:pPr>
            <a:r>
              <a:rPr lang="uk-UA" sz="3200" b="1" dirty="0" smtClean="0"/>
              <a:t>         Квіти зібрано в  суцвіття в черемхи, конюшини …  (продовжуй)</a:t>
            </a:r>
            <a:endParaRPr lang="uk-UA" sz="3200" b="1" dirty="0"/>
          </a:p>
        </p:txBody>
      </p:sp>
      <p:pic>
        <p:nvPicPr>
          <p:cNvPr id="13" name="Рисунок 1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6885" y="3273777"/>
            <a:ext cx="6191250" cy="3497967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6885" y="1"/>
            <a:ext cx="6191250" cy="32737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023666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3200" y="365125"/>
            <a:ext cx="1930400" cy="1325563"/>
          </a:xfrm>
        </p:spPr>
        <p:txBody>
          <a:bodyPr/>
          <a:lstStyle/>
          <a:p>
            <a:endParaRPr lang="uk-UA" dirty="0"/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4549422" y="2240153"/>
            <a:ext cx="4255911" cy="4351338"/>
          </a:xfrm>
        </p:spPr>
        <p:txBody>
          <a:bodyPr/>
          <a:lstStyle/>
          <a:p>
            <a:endParaRPr lang="uk-UA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5378" y="0"/>
            <a:ext cx="9493955" cy="70646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228282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919</TotalTime>
  <Words>375</Words>
  <Application>Microsoft Office PowerPoint</Application>
  <PresentationFormat>Широкоэкранный</PresentationFormat>
  <Paragraphs>61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7" baseType="lpstr">
      <vt:lpstr>Aharoni</vt:lpstr>
      <vt:lpstr>Arial</vt:lpstr>
      <vt:lpstr>Arial Black</vt:lpstr>
      <vt:lpstr>Calibri</vt:lpstr>
      <vt:lpstr>Calibri Light</vt:lpstr>
      <vt:lpstr>Тема Office</vt:lpstr>
      <vt:lpstr>                         Розробка уроку         з навколишнього світу у 4 класі, І частина (39-43)            за науково-педагогічною програмою «Росток»   Підручник «Навколишній світ» автор Пушкарьова Т.О., 2015 </vt:lpstr>
      <vt:lpstr>Тема 7  « Квіти, плоди  та  насіння» </vt:lpstr>
      <vt:lpstr>                                       Хід уроку І.  Актуалізація опорних знань</vt:lpstr>
      <vt:lpstr>Завдання 1.    Найголовніша особливість квітів у тому,                            що в них зароджується нове життя: квітка          плід          насіння          нове життя</vt:lpstr>
      <vt:lpstr>Рослини,</vt:lpstr>
      <vt:lpstr>Презентация PowerPoint</vt:lpstr>
      <vt:lpstr>(ст.41)   Завдання  5(а)</vt:lpstr>
      <vt:lpstr>  (ст.42)   Завдання  5(б)</vt:lpstr>
      <vt:lpstr>Презентация PowerPoint</vt:lpstr>
      <vt:lpstr>   (ст.42, 43)    Завдання 6   </vt:lpstr>
      <vt:lpstr>Рефлексія</vt:lpstr>
    </vt:vector>
  </TitlesOfParts>
  <Company>Hewlett-Packard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Будова квітки</dc:title>
  <dc:creator>Ludmila</dc:creator>
  <cp:lastModifiedBy>Ludmila</cp:lastModifiedBy>
  <cp:revision>69</cp:revision>
  <dcterms:created xsi:type="dcterms:W3CDTF">2016-09-25T14:38:24Z</dcterms:created>
  <dcterms:modified xsi:type="dcterms:W3CDTF">2016-10-29T14:57:51Z</dcterms:modified>
</cp:coreProperties>
</file>