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614" autoAdjust="0"/>
  </p:normalViewPr>
  <p:slideViewPr>
    <p:cSldViewPr>
      <p:cViewPr varScale="1">
        <p:scale>
          <a:sx n="86" d="100"/>
          <a:sy n="86" d="100"/>
        </p:scale>
        <p:origin x="-109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8214B03-DD46-401B-9422-30A0A646F49A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1E19F3-D324-4E85-9A54-F8A5CD4310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214B03-DD46-401B-9422-30A0A646F49A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E19F3-D324-4E85-9A54-F8A5CD4310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214B03-DD46-401B-9422-30A0A646F49A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E19F3-D324-4E85-9A54-F8A5CD4310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214B03-DD46-401B-9422-30A0A646F49A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E19F3-D324-4E85-9A54-F8A5CD4310F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214B03-DD46-401B-9422-30A0A646F49A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E19F3-D324-4E85-9A54-F8A5CD4310F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214B03-DD46-401B-9422-30A0A646F49A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E19F3-D324-4E85-9A54-F8A5CD4310F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214B03-DD46-401B-9422-30A0A646F49A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E19F3-D324-4E85-9A54-F8A5CD4310F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214B03-DD46-401B-9422-30A0A646F49A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E19F3-D324-4E85-9A54-F8A5CD4310F3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214B03-DD46-401B-9422-30A0A646F49A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E19F3-D324-4E85-9A54-F8A5CD4310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8214B03-DD46-401B-9422-30A0A646F49A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E19F3-D324-4E85-9A54-F8A5CD4310F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8214B03-DD46-401B-9422-30A0A646F49A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51E19F3-D324-4E85-9A54-F8A5CD4310F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8214B03-DD46-401B-9422-30A0A646F49A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51E19F3-D324-4E85-9A54-F8A5CD4310F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blogi.autonews.ru/images/photos/634/535063d9b404bb0e27e437d3989602ba_510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http://pro.berdyansk.biz/pubimg/2010_6/2010_6_17_5129_1.jpg" TargetMode="Externa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Методична </a:t>
            </a:r>
            <a:r>
              <a:rPr lang="ru-RU" dirty="0" err="1"/>
              <a:t>розробка</a:t>
            </a:r>
            <a:r>
              <a:rPr lang="ru-RU" dirty="0"/>
              <a:t> уроку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Курсу за </a:t>
            </a:r>
            <a:r>
              <a:rPr lang="ru-RU" dirty="0" err="1" smtClean="0"/>
              <a:t>вибором</a:t>
            </a:r>
            <a:r>
              <a:rPr lang="ru-RU" dirty="0" smtClean="0"/>
              <a:t> «Уроки </a:t>
            </a:r>
            <a:r>
              <a:rPr lang="uk-UA" dirty="0" smtClean="0"/>
              <a:t>для сталого розвитку» для 4 класу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357158" y="714356"/>
            <a:ext cx="895264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1" i="0" u="none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ТЕМА:    </a:t>
            </a:r>
            <a:r>
              <a:rPr kumimoji="0" lang="uk-UA" sz="2400" b="1" i="0" u="none" strike="noStrike" cap="all" normalizeH="0" baseline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“Сміття-глобальна</a:t>
            </a:r>
            <a:r>
              <a:rPr kumimoji="0" lang="uk-UA" sz="24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проблема </a:t>
            </a:r>
            <a:r>
              <a:rPr kumimoji="0" lang="uk-UA" sz="2400" b="1" i="0" u="none" strike="noStrike" cap="all" normalizeH="0" baseline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людства.”</a:t>
            </a:r>
            <a:endParaRPr kumimoji="0" lang="uk-UA" sz="2400" b="1" i="0" u="none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3010" name="Picture 2" descr="http://blogi.autonews.ru/images/photos/634/535063d9b404bb0e27e437d3989602ba_510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714348" y="1857364"/>
            <a:ext cx="3633515" cy="2786082"/>
          </a:xfrm>
          <a:prstGeom prst="rect">
            <a:avLst/>
          </a:prstGeom>
          <a:noFill/>
        </p:spPr>
      </p:pic>
      <p:pic>
        <p:nvPicPr>
          <p:cNvPr id="43011" name="Picture 3" descr="http://pro.berdyansk.biz/pubimg/2010_6/2010_6_17_5129_1.jpg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857752" y="3143248"/>
            <a:ext cx="3761171" cy="2928958"/>
          </a:xfrm>
          <a:prstGeom prst="rect">
            <a:avLst/>
          </a:prstGeom>
          <a:noFill/>
        </p:spPr>
      </p:pic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1590675" y="5257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00042"/>
            <a:ext cx="960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u="sng" dirty="0"/>
              <a:t>МЕТА: </a:t>
            </a:r>
            <a:endParaRPr lang="ru-RU" u="sng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57422" y="500042"/>
            <a:ext cx="6000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в</a:t>
            </a:r>
            <a:r>
              <a:rPr lang="uk-UA" dirty="0" smtClean="0"/>
              <a:t>чити </a:t>
            </a:r>
            <a:r>
              <a:rPr lang="uk-UA" dirty="0"/>
              <a:t>приймати правильне рішення щодо екологічних проблем; формувати уміння брати на себе відповідальність за чистоту рідного краю.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571612"/>
            <a:ext cx="18886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u="sng" dirty="0" smtClean="0"/>
              <a:t>РОЗВИВАЮЧА</a:t>
            </a:r>
            <a:r>
              <a:rPr lang="uk-UA" u="sng" dirty="0"/>
              <a:t>: </a:t>
            </a:r>
            <a:endParaRPr lang="ru-RU" u="sng" dirty="0"/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2285984" y="1571612"/>
            <a:ext cx="62149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поглиблювати і розширювати вміння бачити проблему і вміти її розв’язати; формувати екологічний досвід, пов’язаний із скороченням відходів вдома та у побуті, їх повторне використання.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3214686"/>
            <a:ext cx="1422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u="sng" dirty="0"/>
              <a:t>ВИХОВНА: </a:t>
            </a:r>
            <a:endParaRPr lang="ru-RU" u="sng" dirty="0"/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2286016" y="3214686"/>
            <a:ext cx="607219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виховувати у дітей екологічну культуру;залучати школярів до дій, які приводять до збереження чистоти рідного краю.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2285992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0100" algn="l"/>
              </a:tabLst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- Нас турбує проблема засмічення планети 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0100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        - Які відходи і з яких матеріалів загрожують екологічному</a:t>
            </a:r>
            <a:r>
              <a:rPr kumimoji="0" lang="uk-UA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0100" algn="l"/>
              </a:tabLst>
            </a:pPr>
            <a:r>
              <a:rPr lang="uk-UA" dirty="0">
                <a:ea typeface="Times New Roman" pitchFamily="18" charset="0"/>
                <a:cs typeface="Arial" pitchFamily="34" charset="0"/>
              </a:rPr>
              <a:t> </a:t>
            </a:r>
            <a:r>
              <a:rPr lang="uk-UA" dirty="0" smtClean="0">
                <a:ea typeface="Times New Roman" pitchFamily="18" charset="0"/>
                <a:cs typeface="Arial" pitchFamily="34" charset="0"/>
              </a:rPr>
              <a:t>         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благополуччю 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0100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       - Як ми можемо боротися із засміченням планети 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0100" algn="l"/>
              </a:tabLst>
            </a:pPr>
            <a:r>
              <a:rPr lang="uk-UA" dirty="0">
                <a:ea typeface="Times New Roman" pitchFamily="18" charset="0"/>
                <a:cs typeface="Arial" pitchFamily="34" charset="0"/>
              </a:rPr>
              <a:t> </a:t>
            </a:r>
            <a:r>
              <a:rPr lang="uk-UA" dirty="0" smtClean="0">
                <a:ea typeface="Times New Roman" pitchFamily="18" charset="0"/>
                <a:cs typeface="Arial" pitchFamily="34" charset="0"/>
              </a:rPr>
              <a:t>      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- Чи використовували ви коли –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небудь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старі речі вдруге, щоб їх не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0100" algn="l"/>
              </a:tabLst>
            </a:pPr>
            <a:r>
              <a:rPr lang="uk-UA" dirty="0">
                <a:ea typeface="Times New Roman" pitchFamily="18" charset="0"/>
                <a:cs typeface="Arial" pitchFamily="34" charset="0"/>
              </a:rPr>
              <a:t> </a:t>
            </a:r>
            <a:r>
              <a:rPr lang="uk-UA" dirty="0" smtClean="0">
                <a:ea typeface="Times New Roman" pitchFamily="18" charset="0"/>
                <a:cs typeface="Arial" pitchFamily="34" charset="0"/>
              </a:rPr>
              <a:t>         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викинути? (Пластикові пляшки, коробки, тощо)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28926" y="928670"/>
            <a:ext cx="378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u="sng" dirty="0" smtClean="0">
                <a:latin typeface="Arial" pitchFamily="34" charset="0"/>
                <a:cs typeface="Arial" pitchFamily="34" charset="0"/>
              </a:rPr>
              <a:t>Завдання уроку</a:t>
            </a:r>
            <a:endParaRPr lang="ru-RU" sz="2400" u="sng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1970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u="sng" dirty="0"/>
              <a:t>Епіграф уроку: </a:t>
            </a:r>
            <a:endParaRPr lang="ru-RU" u="sng" dirty="0"/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2571736" y="285728"/>
            <a:ext cx="6143668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15906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Дорога цивилизации вымощена консервными банками и бумажными упаковками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1590675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15906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 речь свою ведем о том,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5906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Что вся Земля – наш общий дом –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5906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Наш добрый дом, просторный дом,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5906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Мы все с рожденья в нём живём.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5906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Ещё о том ведем мы речь,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5906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Что мы наш дом должны беречь,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5906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Давай докажем, что не зря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5906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на нас надеется Земля.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590675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5906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	Сохраните экологический уголок!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5906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Защитите мир на планете!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5906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Каждый в этом помочь бы смог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5906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Что б мир остался таким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5906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Ещё и нашим детям!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0" y="2143116"/>
          <a:ext cx="8257806" cy="2453640"/>
        </p:xfrm>
        <a:graphic>
          <a:graphicData uri="http://schemas.openxmlformats.org/drawingml/2006/table">
            <a:tbl>
              <a:tblPr/>
              <a:tblGrid>
                <a:gridCol w="1139006"/>
                <a:gridCol w="711880"/>
                <a:gridCol w="711880"/>
                <a:gridCol w="711880"/>
                <a:gridCol w="711880"/>
                <a:gridCol w="711880"/>
                <a:gridCol w="711880"/>
                <a:gridCol w="711880"/>
                <a:gridCol w="711880"/>
                <a:gridCol w="711880"/>
                <a:gridCol w="711880"/>
              </a:tblGrid>
              <a:tr h="34698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dirty="0">
                          <a:latin typeface="Arial CYR"/>
                          <a:ea typeface="Times New Roman"/>
                        </a:rPr>
                        <a:t>1.</a:t>
                      </a:r>
                      <a:endParaRPr lang="ru-RU" sz="2300" dirty="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solidFill>
                            <a:srgbClr val="008080"/>
                          </a:solidFill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698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900">
                        <a:latin typeface="Arial CYR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 dirty="0">
                          <a:latin typeface="Arial CYR"/>
                          <a:ea typeface="Times New Roman"/>
                        </a:rPr>
                        <a:t>2.</a:t>
                      </a:r>
                      <a:endParaRPr lang="ru-RU" sz="2300" dirty="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solidFill>
                            <a:srgbClr val="008080"/>
                          </a:solidFill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98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900">
                        <a:latin typeface="Arial CYR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3.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solidFill>
                            <a:srgbClr val="008080"/>
                          </a:solidFill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98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900">
                        <a:latin typeface="Arial CYR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4.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solidFill>
                            <a:srgbClr val="008080"/>
                          </a:solidFill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698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900">
                        <a:latin typeface="Arial CYR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5.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solidFill>
                            <a:srgbClr val="008080"/>
                          </a:solidFill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98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900">
                        <a:latin typeface="Arial CYR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6.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solidFill>
                            <a:srgbClr val="008080"/>
                          </a:solidFill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98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900">
                        <a:latin typeface="Arial CYR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7.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b="1">
                          <a:solidFill>
                            <a:srgbClr val="008080"/>
                          </a:solidFill>
                          <a:latin typeface="Arial CYR"/>
                          <a:ea typeface="Times New Roman"/>
                        </a:rPr>
                        <a:t> </a:t>
                      </a: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30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300" dirty="0">
                        <a:latin typeface="Times New Roman"/>
                        <a:ea typeface="Times New Roman"/>
                      </a:endParaRPr>
                    </a:p>
                  </a:txBody>
                  <a:tcPr marL="128138" marR="12813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571480"/>
            <a:ext cx="35028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Кросворд</a:t>
            </a:r>
            <a:endParaRPr lang="ru-RU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0" y="1285860"/>
          <a:ext cx="8314951" cy="3352800"/>
        </p:xfrm>
        <a:graphic>
          <a:graphicData uri="http://schemas.openxmlformats.org/drawingml/2006/table">
            <a:tbl>
              <a:tblPr/>
              <a:tblGrid>
                <a:gridCol w="2771354"/>
                <a:gridCol w="2771354"/>
                <a:gridCol w="2772243"/>
              </a:tblGrid>
              <a:tr h="11949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80010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2000" dirty="0">
                          <a:latin typeface="Times New Roman"/>
                          <a:ea typeface="Times New Roman"/>
                        </a:rPr>
                        <a:t>⁪ 1. Найбільше засмічують планету пластикові й паперові відходи</a:t>
                      </a:r>
                      <a:endParaRPr lang="ru-RU" sz="1700" dirty="0">
                        <a:latin typeface="Times New Roman"/>
                        <a:ea typeface="Times New Roman"/>
                      </a:endParaRPr>
                    </a:p>
                  </a:txBody>
                  <a:tcPr marL="96024" marR="960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800100" algn="l"/>
                        </a:tabLst>
                      </a:pPr>
                      <a:r>
                        <a:rPr lang="uk-UA" sz="2000" dirty="0">
                          <a:latin typeface="Times New Roman"/>
                          <a:ea typeface="Times New Roman"/>
                        </a:rPr>
                        <a:t> ⁪ </a:t>
                      </a:r>
                      <a:r>
                        <a:rPr lang="uk-UA" sz="2000" dirty="0" smtClean="0">
                          <a:latin typeface="Times New Roman"/>
                          <a:ea typeface="Times New Roman"/>
                        </a:rPr>
                        <a:t> 2</a:t>
                      </a:r>
                      <a:r>
                        <a:rPr lang="uk-UA" sz="2000" dirty="0">
                          <a:latin typeface="Times New Roman"/>
                          <a:ea typeface="Times New Roman"/>
                        </a:rPr>
                        <a:t>. Харчові відходи придатні для вторинного використання</a:t>
                      </a:r>
                      <a:endParaRPr lang="ru-RU" sz="1700" dirty="0">
                        <a:latin typeface="Times New Roman"/>
                        <a:ea typeface="Times New Roman"/>
                      </a:endParaRPr>
                    </a:p>
                  </a:txBody>
                  <a:tcPr marL="96024" marR="960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800100" algn="l"/>
                        </a:tabLst>
                      </a:pPr>
                      <a:r>
                        <a:rPr lang="uk-UA" sz="2000">
                          <a:latin typeface="Times New Roman"/>
                          <a:ea typeface="Times New Roman"/>
                        </a:rPr>
                        <a:t>  ⁪  3. Відходи з металу розкладаються дуже швидко</a:t>
                      </a:r>
                      <a:endParaRPr lang="ru-RU" sz="1700">
                        <a:latin typeface="Times New Roman"/>
                        <a:ea typeface="Times New Roman"/>
                      </a:endParaRPr>
                    </a:p>
                  </a:txBody>
                  <a:tcPr marL="96024" marR="960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62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800100" algn="l"/>
                        </a:tabLst>
                      </a:pPr>
                      <a:r>
                        <a:rPr lang="uk-UA" sz="2000">
                          <a:latin typeface="Times New Roman"/>
                          <a:ea typeface="Times New Roman"/>
                        </a:rPr>
                        <a:t>⁪  4. Ощадливе використання паперу зберігає життя дерев</a:t>
                      </a:r>
                      <a:endParaRPr lang="ru-RU" sz="1700">
                        <a:latin typeface="Times New Roman"/>
                        <a:ea typeface="Times New Roman"/>
                      </a:endParaRPr>
                    </a:p>
                  </a:txBody>
                  <a:tcPr marL="96024" marR="960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800100" algn="l"/>
                        </a:tabLst>
                      </a:pPr>
                      <a:r>
                        <a:rPr lang="uk-UA" sz="2000">
                          <a:latin typeface="Times New Roman"/>
                          <a:ea typeface="Times New Roman"/>
                        </a:rPr>
                        <a:t> ⁪  5. Для нашої країни не існує проблеми засмічення</a:t>
                      </a:r>
                      <a:endParaRPr lang="ru-RU" sz="1700">
                        <a:latin typeface="Times New Roman"/>
                        <a:ea typeface="Times New Roman"/>
                      </a:endParaRPr>
                    </a:p>
                  </a:txBody>
                  <a:tcPr marL="96024" marR="960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800100" algn="l"/>
                        </a:tabLst>
                      </a:pPr>
                      <a:r>
                        <a:rPr lang="uk-UA" sz="2000" dirty="0">
                          <a:latin typeface="Times New Roman"/>
                          <a:ea typeface="Times New Roman"/>
                        </a:rPr>
                        <a:t>  ⁪ 6. Чим більше буде </a:t>
                      </a:r>
                      <a:r>
                        <a:rPr lang="uk-UA" sz="2000" dirty="0" err="1">
                          <a:latin typeface="Times New Roman"/>
                          <a:ea typeface="Times New Roman"/>
                        </a:rPr>
                        <a:t>сміттєзвалищ</a:t>
                      </a:r>
                      <a:r>
                        <a:rPr lang="uk-UA" sz="2000" dirty="0">
                          <a:latin typeface="Times New Roman"/>
                          <a:ea typeface="Times New Roman"/>
                        </a:rPr>
                        <a:t>, тим чистішою буде планета</a:t>
                      </a:r>
                      <a:endParaRPr lang="ru-RU" sz="1700" dirty="0">
                        <a:latin typeface="Times New Roman"/>
                        <a:ea typeface="Times New Roman"/>
                      </a:endParaRPr>
                    </a:p>
                  </a:txBody>
                  <a:tcPr marL="96024" marR="960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49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800100" algn="l"/>
                        </a:tabLst>
                      </a:pPr>
                      <a:r>
                        <a:rPr lang="uk-UA" sz="2000">
                          <a:latin typeface="Times New Roman"/>
                          <a:ea typeface="Times New Roman"/>
                        </a:rPr>
                        <a:t>⁪  7. Зі сміття можна виготовляти корисні речі</a:t>
                      </a:r>
                      <a:endParaRPr lang="ru-RU" sz="1700">
                        <a:latin typeface="Times New Roman"/>
                        <a:ea typeface="Times New Roman"/>
                      </a:endParaRPr>
                    </a:p>
                  </a:txBody>
                  <a:tcPr marL="96024" marR="960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800100" algn="l"/>
                        </a:tabLst>
                      </a:pPr>
                      <a:r>
                        <a:rPr lang="uk-UA" sz="2000">
                          <a:latin typeface="Times New Roman"/>
                          <a:ea typeface="Times New Roman"/>
                        </a:rPr>
                        <a:t> ⁪  8. Кожна людина може зменшити кількість відходів</a:t>
                      </a:r>
                      <a:endParaRPr lang="ru-RU" sz="1700">
                        <a:latin typeface="Times New Roman"/>
                        <a:ea typeface="Times New Roman"/>
                      </a:endParaRPr>
                    </a:p>
                  </a:txBody>
                  <a:tcPr marL="96024" marR="960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800100" algn="l"/>
                        </a:tabLst>
                      </a:pPr>
                      <a:r>
                        <a:rPr lang="uk-UA" sz="2000" dirty="0">
                          <a:latin typeface="Times New Roman"/>
                          <a:ea typeface="Times New Roman"/>
                        </a:rPr>
                        <a:t> ⁪  9. Щодня купувати нові іграшки, щоб з часом викинути їх,- це дуже розумно</a:t>
                      </a:r>
                      <a:endParaRPr lang="ru-RU" sz="1700" dirty="0">
                        <a:latin typeface="Times New Roman"/>
                        <a:ea typeface="Times New Roman"/>
                      </a:endParaRPr>
                    </a:p>
                  </a:txBody>
                  <a:tcPr marL="96024" marR="960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6215074" y="2500306"/>
            <a:ext cx="214314" cy="214314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42910" y="1285860"/>
            <a:ext cx="214314" cy="214314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428992" y="1285860"/>
            <a:ext cx="214314" cy="214314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215074" y="1285860"/>
            <a:ext cx="214314" cy="214314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215074" y="3429000"/>
            <a:ext cx="214314" cy="214314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428992" y="2500306"/>
            <a:ext cx="214314" cy="214314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428992" y="3429000"/>
            <a:ext cx="214314" cy="214314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42910" y="2500306"/>
            <a:ext cx="214314" cy="214314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42910" y="3429000"/>
            <a:ext cx="214314" cy="214314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2428860" y="571480"/>
            <a:ext cx="492314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0100" algn="l"/>
              </a:tabLst>
            </a:pPr>
            <a:r>
              <a:rPr kumimoji="0" lang="uk-UA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Вправа « Визнач правильну позицію»</a:t>
            </a:r>
            <a:endParaRPr kumimoji="0" lang="uk-UA" sz="2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50</TotalTime>
  <Words>292</Words>
  <Application>Microsoft Office PowerPoint</Application>
  <PresentationFormat>Экран (4:3)</PresentationFormat>
  <Paragraphs>92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Методична розробка уроку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Методична розробка уроку</dc:title>
  <dc:creator>Виталий</dc:creator>
  <cp:lastModifiedBy>Виталий</cp:lastModifiedBy>
  <cp:revision>6</cp:revision>
  <dcterms:created xsi:type="dcterms:W3CDTF">2016-10-23T17:46:51Z</dcterms:created>
  <dcterms:modified xsi:type="dcterms:W3CDTF">2016-10-23T18:37:29Z</dcterms:modified>
</cp:coreProperties>
</file>